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33"/>
  </p:notesMasterIdLst>
  <p:handoutMasterIdLst>
    <p:handoutMasterId r:id="rId34"/>
  </p:handoutMasterIdLst>
  <p:sldIdLst>
    <p:sldId id="1026" r:id="rId3"/>
    <p:sldId id="1027" r:id="rId4"/>
    <p:sldId id="1285" r:id="rId5"/>
    <p:sldId id="1300" r:id="rId6"/>
    <p:sldId id="1355" r:id="rId7"/>
    <p:sldId id="1030" r:id="rId8"/>
    <p:sldId id="1001" r:id="rId9"/>
    <p:sldId id="1279" r:id="rId10"/>
    <p:sldId id="1278" r:id="rId11"/>
    <p:sldId id="1280" r:id="rId12"/>
    <p:sldId id="1281" r:id="rId13"/>
    <p:sldId id="1282" r:id="rId14"/>
    <p:sldId id="1405" r:id="rId15"/>
    <p:sldId id="1005" r:id="rId16"/>
    <p:sldId id="1349" r:id="rId17"/>
    <p:sldId id="1412" r:id="rId18"/>
    <p:sldId id="1345" r:id="rId19"/>
    <p:sldId id="1414" r:id="rId20"/>
    <p:sldId id="1421" r:id="rId21"/>
    <p:sldId id="1009" r:id="rId22"/>
    <p:sldId id="1037" r:id="rId23"/>
    <p:sldId id="1313" r:id="rId24"/>
    <p:sldId id="1408" r:id="rId25"/>
    <p:sldId id="1340" r:id="rId26"/>
    <p:sldId id="1427" r:id="rId27"/>
    <p:sldId id="1175" r:id="rId28"/>
    <p:sldId id="1133" r:id="rId29"/>
    <p:sldId id="1353" r:id="rId30"/>
    <p:sldId id="1354" r:id="rId31"/>
    <p:sldId id="1348" r:id="rId3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33CC"/>
    <a:srgbClr val="FF0000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0" autoAdjust="0"/>
    <p:restoredTop sz="84114" autoAdjust="0"/>
  </p:normalViewPr>
  <p:slideViewPr>
    <p:cSldViewPr>
      <p:cViewPr>
        <p:scale>
          <a:sx n="100" d="100"/>
          <a:sy n="100" d="100"/>
        </p:scale>
        <p:origin x="-21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09/09/2016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407554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7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6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9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20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0570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09/09/2016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09/09/2016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09/09/2016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09/09/2016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09/09/2016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09/09/2016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09/09/2016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09/09/2016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09/09/2016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09/09/2016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09/09/2016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09/09/2016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09/09/2016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37338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37 de 2016      </a:t>
            </a:r>
            <a:r>
              <a:rPr lang="es-UY" sz="3600" dirty="0" smtClean="0"/>
              <a:t>V2</a:t>
            </a: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dirty="0" smtClean="0"/>
              <a:t>Evolución de la demanda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453084" cy="411480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3925887" cy="3286125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3975100" cy="3303587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199"/>
            <a:ext cx="6400800" cy="6421493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4584454" y="76200"/>
            <a:ext cx="4330946" cy="1219200"/>
          </a:xfrm>
        </p:spPr>
        <p:txBody>
          <a:bodyPr/>
          <a:lstStyle/>
          <a:p>
            <a:r>
              <a:rPr lang="es-UY" sz="2400" dirty="0" smtClean="0"/>
              <a:t>Previsión aportes Salto Grande (Fuente CTM, martes)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7867650" cy="449580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5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09/09/2016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1353" y="609600"/>
            <a:ext cx="8534400" cy="381000"/>
          </a:xfrm>
        </p:spPr>
        <p:txBody>
          <a:bodyPr/>
          <a:lstStyle/>
          <a:p>
            <a:r>
              <a:rPr lang="es-UY" sz="2400" dirty="0" smtClean="0"/>
              <a:t>Previsiones de generación eólica fecha 02/09 (jueves)</a:t>
            </a:r>
            <a:endParaRPr lang="es-UY" sz="24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3" y="1219200"/>
            <a:ext cx="9005936" cy="208302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8" y="3505200"/>
            <a:ext cx="8977361" cy="205740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/>
          <a:p>
            <a:r>
              <a:rPr lang="es-UY" sz="2400" dirty="0"/>
              <a:t>Previsiones de generación eólica fecha </a:t>
            </a:r>
            <a:r>
              <a:rPr lang="es-UY" sz="2400" dirty="0" smtClean="0"/>
              <a:t>09/08 (viernes)</a:t>
            </a:r>
            <a:endParaRPr lang="es-UY" sz="24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066801"/>
            <a:ext cx="8915400" cy="2015856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3352801"/>
            <a:ext cx="8905875" cy="2020748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8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22860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41" y="2286000"/>
            <a:ext cx="6697959" cy="4310063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983456"/>
            <a:ext cx="6454775" cy="3457575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81000" y="76200"/>
            <a:ext cx="7985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1800" kern="0" dirty="0">
                <a:ea typeface="+mn-ea"/>
                <a:cs typeface="Arial" charset="0"/>
              </a:rPr>
              <a:t>Precipitaciones previstas para los próximos días, </a:t>
            </a:r>
            <a:r>
              <a:rPr lang="es-UY" sz="1800" kern="0" dirty="0" smtClean="0">
                <a:ea typeface="+mn-ea"/>
                <a:cs typeface="Arial" charset="0"/>
              </a:rPr>
              <a:t>Fuente INMET  </a:t>
            </a:r>
            <a:r>
              <a:rPr lang="es-UY" sz="1800" kern="0" dirty="0">
                <a:ea typeface="+mn-ea"/>
                <a:cs typeface="Arial" charset="0"/>
              </a:rPr>
              <a:t>(actualizado </a:t>
            </a:r>
            <a:r>
              <a:rPr lang="es-UY" sz="1800" kern="0" dirty="0" smtClean="0">
                <a:ea typeface="+mn-ea"/>
                <a:cs typeface="Arial" charset="0"/>
              </a:rPr>
              <a:t>viernes)</a:t>
            </a:r>
            <a:endParaRPr lang="es-UY" sz="1800" kern="0" dirty="0">
              <a:ea typeface="+mn-ea"/>
              <a:cs typeface="Arial" charset="0"/>
            </a:endParaRPr>
          </a:p>
          <a:p>
            <a:pPr lvl="0">
              <a:defRPr/>
            </a:pPr>
            <a:endParaRPr lang="es-UY" sz="1800" kern="0" dirty="0">
              <a:ea typeface="+mn-ea"/>
              <a:cs typeface="Arial" charset="0"/>
            </a:endParaRP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4067175" cy="5129213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20751"/>
            <a:ext cx="4081463" cy="5094287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942976"/>
            <a:ext cx="4081463" cy="5100637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09638"/>
            <a:ext cx="4081463" cy="5094287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55" y="909637"/>
            <a:ext cx="4087813" cy="5094287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644" y="901700"/>
            <a:ext cx="4110037" cy="5094287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19" y="892969"/>
            <a:ext cx="4052887" cy="5100637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6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Previsión precipitaciones 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acumuladas INMET y CPTEC (</a:t>
            </a:r>
            <a:r>
              <a:rPr lang="es-UY" sz="2400" dirty="0" smtClean="0">
                <a:latin typeface="Tahoma"/>
              </a:rPr>
              <a:t>viernes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)</a:t>
            </a:r>
            <a:endParaRPr lang="es-UY" sz="2400" b="1" kern="0" dirty="0">
              <a:solidFill>
                <a:srgbClr val="FF9900"/>
              </a:solidFill>
              <a:latin typeface="Tahoma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1143000"/>
            <a:ext cx="4187047" cy="51149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14425"/>
            <a:ext cx="4187047" cy="51435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0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09/09/2016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09/09/2016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2016-37</a:t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9050338" cy="8382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59028" cy="4343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304800"/>
          </a:xfrm>
        </p:spPr>
        <p:txBody>
          <a:bodyPr/>
          <a:lstStyle/>
          <a:p>
            <a:r>
              <a:rPr lang="es-UY" dirty="0" smtClean="0"/>
              <a:t>Mediano plazo, OPERGEN</a:t>
            </a:r>
            <a:endParaRPr lang="es-UY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09600" y="2209800"/>
            <a:ext cx="7696200" cy="914400"/>
          </a:xfrm>
        </p:spPr>
        <p:txBody>
          <a:bodyPr/>
          <a:lstStyle/>
          <a:p>
            <a:r>
              <a:rPr lang="es-UY" dirty="0" smtClean="0"/>
              <a:t>No se corrió OPERGEN por declaración de riesgo de vertimiento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408528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/>
              <a:t>Corto plazo, </a:t>
            </a:r>
            <a:r>
              <a:rPr lang="es-UY" sz="2400" dirty="0" err="1" smtClean="0"/>
              <a:t>SimSEE</a:t>
            </a:r>
            <a:r>
              <a:rPr lang="es-UY" sz="2400" dirty="0" smtClean="0"/>
              <a:t> libres horizonte una semana </a:t>
            </a:r>
            <a:endParaRPr lang="es-UY" sz="24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753350" cy="4962144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7067550" cy="639767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7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26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09/09/2016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26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37/16: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(miércoles)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839" y="3962400"/>
            <a:ext cx="2803586" cy="2774137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914400"/>
            <a:ext cx="5983372" cy="4285069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UY" dirty="0" smtClean="0"/>
              <a:t>Datos energéticos diarios</a:t>
            </a:r>
            <a:endParaRPr lang="es-UY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63367"/>
            <a:ext cx="7805738" cy="4875508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4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s-UY" dirty="0" smtClean="0"/>
              <a:t>Datos hidráulicos diarios</a:t>
            </a:r>
            <a:endParaRPr lang="es-UY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6967538" cy="5297088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9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36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914400"/>
            <a:ext cx="8763000" cy="5410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El despacho durante la semana ha sido con los generadores auto despachados y recursos hidráulicos.</a:t>
            </a:r>
            <a:endParaRPr lang="es-U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A partir del martes de declaro riesgo de vertimiento en el SIN debido a un aumento de aportes de las centrales hidráulicas y de la generación eólica.</a:t>
            </a:r>
            <a:endParaRPr lang="es-U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Se realizaron ofertas de energía a CAMMESA durante toda la semana la que no fue aceptada. </a:t>
            </a:r>
            <a:endParaRPr lang="es-U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El día lunes se abrieron vertederos en </a:t>
            </a:r>
            <a:r>
              <a:rPr lang="es-ES" sz="2000" dirty="0" err="1"/>
              <a:t>Baygorria</a:t>
            </a:r>
            <a:r>
              <a:rPr lang="es-ES" sz="2000" dirty="0"/>
              <a:t>, el miércoles en Palmar y esta previsto para el viernes verter en Bonete.</a:t>
            </a:r>
            <a:endParaRPr lang="es-U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A los efectos de no  entrar en una situación de riesgo de vertimiento en SG se redujo generación del río Negro como forma de reducir dicho riesgo.</a:t>
            </a:r>
            <a:endParaRPr lang="es-U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En algunas madrugadas fue necesario reducir la generación eólica previéndose además que a partir de mañana Salto Grande deba generar a pleno inclusive antes que la generación eólica</a:t>
            </a:r>
            <a:r>
              <a:rPr lang="es-ES" sz="2000" dirty="0" smtClean="0"/>
              <a:t>.</a:t>
            </a:r>
            <a:endParaRPr lang="es-UY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s-UY" dirty="0" smtClean="0"/>
              <a:t>Principales trabajos en la red</a:t>
            </a:r>
            <a:endParaRPr lang="es-UY" dirty="0"/>
          </a:p>
        </p:txBody>
      </p:sp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553450" cy="5486400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37</a:t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486400"/>
          </a:xfrm>
        </p:spPr>
        <p:txBody>
          <a:bodyPr/>
          <a:lstStyle/>
          <a:p>
            <a:r>
              <a:rPr lang="es-ES" sz="2400" dirty="0"/>
              <a:t>A la fecha los pronósticos de precipitaciones son escasos y dispersos dependiendo del modelo consultado. </a:t>
            </a:r>
            <a:endParaRPr lang="es-UY" sz="2400" dirty="0"/>
          </a:p>
          <a:p>
            <a:r>
              <a:rPr lang="es-ES" sz="2400" dirty="0"/>
              <a:t>Se prevé que las demandas continúen siendo bajas principalmente durante el fin de semana donde la temperatura ascenderá levemente. </a:t>
            </a:r>
            <a:endParaRPr lang="es-UY" sz="2400" dirty="0"/>
          </a:p>
          <a:p>
            <a:r>
              <a:rPr lang="es-ES" sz="2400" dirty="0"/>
              <a:t>Se prevé una semana con una generación eólica media.</a:t>
            </a:r>
            <a:endParaRPr lang="es-UY" sz="2400" dirty="0"/>
          </a:p>
          <a:p>
            <a:r>
              <a:rPr lang="es-ES" sz="2400" dirty="0"/>
              <a:t>En las condiciones actuales y de acuerdo a las consultas realizadas a CAMMESA, no se prevé que se exporte durante la semana.</a:t>
            </a:r>
            <a:endParaRPr lang="es-UY" sz="2400" dirty="0"/>
          </a:p>
          <a:p>
            <a:r>
              <a:rPr lang="es-ES" sz="2400" dirty="0"/>
              <a:t>En vista de la evolución de cotas previstas en función de los aportes calculados sin lluvias y la generación eólica prevista se continua con la declaración de riesgo de vertimiento.</a:t>
            </a:r>
            <a:endParaRPr lang="es-UY" sz="2400" dirty="0"/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2400" b="1" dirty="0" smtClean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2400" b="1" dirty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2400" b="1" dirty="0" smtClean="0">
              <a:latin typeface="Calibri"/>
              <a:ea typeface="Times New Roman"/>
              <a:cs typeface="Arial"/>
            </a:endParaRPr>
          </a:p>
          <a:p>
            <a:pPr marL="0" indent="0">
              <a:buNone/>
            </a:pPr>
            <a:endParaRPr lang="es-UY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5858"/>
            <a:ext cx="8382000" cy="6364942"/>
          </a:xfrm>
        </p:spPr>
        <p:txBody>
          <a:bodyPr/>
          <a:lstStyle/>
          <a:p>
            <a:pPr marL="0" indent="0">
              <a:buNone/>
            </a:pPr>
            <a:r>
              <a:rPr lang="es-ES" sz="2400" b="1" u="sng" dirty="0" smtClean="0">
                <a:solidFill>
                  <a:schemeClr val="tx1"/>
                </a:solidFill>
              </a:rPr>
              <a:t>Modelos</a:t>
            </a:r>
          </a:p>
          <a:p>
            <a:pPr marL="0" marR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000" dirty="0">
                <a:latin typeface="Calibri"/>
                <a:ea typeface="Times New Roman"/>
                <a:cs typeface="Arial"/>
              </a:rPr>
              <a:t>Todas las corridas se realizaron con aportes sin lluvias.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000" dirty="0">
                <a:latin typeface="Calibri"/>
                <a:ea typeface="Times New Roman"/>
                <a:cs typeface="Arial"/>
              </a:rPr>
              <a:t>Ninguna de ellas exporta</a:t>
            </a:r>
            <a:r>
              <a:rPr lang="es-ES" sz="2000" dirty="0" smtClean="0">
                <a:latin typeface="Calibri"/>
                <a:ea typeface="Times New Roman"/>
                <a:cs typeface="Arial"/>
              </a:rPr>
              <a:t>.</a:t>
            </a:r>
          </a:p>
          <a:p>
            <a:pPr marL="0" marR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es-ES" sz="2000" b="1" dirty="0">
                <a:latin typeface="Calibri"/>
                <a:ea typeface="Times New Roman"/>
                <a:cs typeface="Arial"/>
              </a:rPr>
              <a:t>CPC</a:t>
            </a:r>
            <a:r>
              <a:rPr lang="es-ES" sz="2000" b="1" dirty="0" smtClean="0">
                <a:latin typeface="Calibri"/>
                <a:ea typeface="Times New Roman"/>
                <a:cs typeface="Arial"/>
              </a:rPr>
              <a:t>: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es-UY" sz="2000" dirty="0" smtClean="0">
                <a:latin typeface="Calibri"/>
                <a:ea typeface="Times New Roman"/>
                <a:cs typeface="Arial"/>
              </a:rPr>
              <a:t>No se corrió debido a la declaración de riesgo de vertimiento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es-ES" sz="2000" b="1" dirty="0">
                <a:latin typeface="Calibri"/>
                <a:ea typeface="Times New Roman"/>
                <a:cs typeface="Arial"/>
              </a:rPr>
              <a:t>SIMSEE:.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r>
              <a:rPr lang="es-ES" sz="2000" dirty="0"/>
              <a:t>El caso libre con horizonte de una semana con MP sin exportación genera con los recursos auto despachados, Palmar a pleno y cierra las demanda con Salto y Bonete, dejando las cotas de estos lagos en 34.50m y 80.60m respectivamente. Exportando 34 GW/h </a:t>
            </a:r>
            <a:endParaRPr lang="es-UY" sz="2000" dirty="0"/>
          </a:p>
        </p:txBody>
      </p:sp>
    </p:spTree>
    <p:extLst>
      <p:ext uri="{BB962C8B-B14F-4D97-AF65-F5344CB8AC3E}">
        <p14:creationId xmlns:p14="http://schemas.microsoft.com/office/powerpoint/2010/main" val="18235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9144000" cy="48768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b="1" dirty="0">
                <a:latin typeface="Calibri"/>
                <a:ea typeface="Times New Roman"/>
                <a:cs typeface="Arial"/>
              </a:rPr>
              <a:t>En vista de lo anterior, el despacho propuesto el siguiente</a:t>
            </a:r>
            <a:r>
              <a:rPr lang="es-ES" b="1" dirty="0" smtClean="0">
                <a:latin typeface="Calibri"/>
                <a:ea typeface="Times New Roman"/>
                <a:cs typeface="Arial"/>
              </a:rPr>
              <a:t>:</a:t>
            </a:r>
            <a:endParaRPr lang="es-UY" b="1" dirty="0">
              <a:latin typeface="Arial"/>
              <a:ea typeface="Times New Roman"/>
              <a:cs typeface="Times New Roman"/>
            </a:endParaRPr>
          </a:p>
          <a:p>
            <a:pPr lvl="0"/>
            <a:r>
              <a:rPr lang="es-ES" dirty="0"/>
              <a:t>Auto despachados. </a:t>
            </a:r>
            <a:endParaRPr lang="es-UY" dirty="0"/>
          </a:p>
          <a:p>
            <a:pPr lvl="0"/>
            <a:r>
              <a:rPr lang="es-ES" dirty="0"/>
              <a:t>Salto hasta pleno.</a:t>
            </a:r>
            <a:endParaRPr lang="es-UY" dirty="0"/>
          </a:p>
          <a:p>
            <a:pPr lvl="0"/>
            <a:r>
              <a:rPr lang="es-ES" dirty="0"/>
              <a:t>Río Negro cerrando la demanda con vertederos abiertos. </a:t>
            </a:r>
            <a:endParaRPr lang="es-UY" dirty="0"/>
          </a:p>
          <a:p>
            <a:pPr lvl="0"/>
            <a:r>
              <a:rPr lang="es-ES" dirty="0"/>
              <a:t>Térmico de ser necesario por potencia</a:t>
            </a:r>
            <a:r>
              <a:rPr lang="es-ES" dirty="0" smtClean="0"/>
              <a:t>.</a:t>
            </a:r>
            <a:endParaRPr lang="es-UY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09/09/2016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0" y="609601"/>
            <a:ext cx="5852020" cy="419100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2876550" cy="2846334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dirty="0" smtClean="0"/>
              <a:t>Datos globales semanales  (miércoles)</a:t>
            </a:r>
            <a:r>
              <a:rPr lang="es-ES" sz="2400" dirty="0" smtClean="0"/>
              <a:t> Comparación previsto-ejecutado producción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828675"/>
            <a:ext cx="4343401" cy="5882863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28675"/>
            <a:ext cx="2219205" cy="5882863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341567</TotalTime>
  <Words>551</Words>
  <Application>Microsoft Office PowerPoint</Application>
  <PresentationFormat>Presentación en pantalla (4:3)</PresentationFormat>
  <Paragraphs>81</Paragraphs>
  <Slides>30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32" baseType="lpstr">
      <vt:lpstr>Presentación en blanco</vt:lpstr>
      <vt:lpstr>Diseño personalizado</vt:lpstr>
      <vt:lpstr>Resultados de la semana en curso  y  programación de la semana 37 de 2016      V2    </vt:lpstr>
      <vt:lpstr>Resultados de la semana en curso: Comentarios generales</vt:lpstr>
      <vt:lpstr>Resumen semana actual N° 36</vt:lpstr>
      <vt:lpstr>Perspectivas para la semana 37 </vt:lpstr>
      <vt:lpstr>Presentación de PowerPoint</vt:lpstr>
      <vt:lpstr>DESPACHO PROPUESTO  </vt:lpstr>
      <vt:lpstr>Resultados de la semana en curso: Comparación ejecutado-programado .  </vt:lpstr>
      <vt:lpstr>Datos globales semanales  (jueves) </vt:lpstr>
      <vt:lpstr>Datos globales semanales  (miércoles) Comparación previsto-ejecutado producción  </vt:lpstr>
      <vt:lpstr>Evolución de la demanda</vt:lpstr>
      <vt:lpstr>COMPARATIVO DE APORTES DE CENTRALES HIDRAULICAS SALTO GRANDE</vt:lpstr>
      <vt:lpstr>RIO NEGRO</vt:lpstr>
      <vt:lpstr>Previsión aportes Salto Grande (Fuente CTM, martes)</vt:lpstr>
      <vt:lpstr>Semana próxima</vt:lpstr>
      <vt:lpstr>Previsiones de generación eólica fecha 02/09 (jueves)</vt:lpstr>
      <vt:lpstr>Previsiones de generación eólica fecha 09/08 (viernes)</vt:lpstr>
      <vt:lpstr>Presentación de PowerPoint</vt:lpstr>
      <vt:lpstr>Presentación de PowerPoint</vt:lpstr>
      <vt:lpstr>Previsión precipitaciones acumuladas INMET y CPTEC (viernes)</vt:lpstr>
      <vt:lpstr>Programación semanal 2016-37 </vt:lpstr>
      <vt:lpstr>COSTO GENERACIÓN TÉRMICA</vt:lpstr>
      <vt:lpstr>MODELOS</vt:lpstr>
      <vt:lpstr>Mediano plazo, OPERGEN</vt:lpstr>
      <vt:lpstr>Corto plazo, SimSEE libres horizonte una semana </vt:lpstr>
      <vt:lpstr>Presentación de PowerPoint</vt:lpstr>
      <vt:lpstr>Programa de generación de la semana 37/16:  </vt:lpstr>
      <vt:lpstr>Programa semanal (miércoles) </vt:lpstr>
      <vt:lpstr>Datos energéticos diarios</vt:lpstr>
      <vt:lpstr>Datos hidráulicos diarios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Marcos</cp:lastModifiedBy>
  <cp:revision>4143</cp:revision>
  <dcterms:created xsi:type="dcterms:W3CDTF">2010-01-29T12:03:38Z</dcterms:created>
  <dcterms:modified xsi:type="dcterms:W3CDTF">2016-09-09T16:11:41Z</dcterms:modified>
</cp:coreProperties>
</file>