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1"/>
  </p:notesMasterIdLst>
  <p:handoutMasterIdLst>
    <p:handoutMasterId r:id="rId42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41" r:id="rId25"/>
    <p:sldId id="1442" r:id="rId26"/>
    <p:sldId id="1443" r:id="rId27"/>
    <p:sldId id="1428" r:id="rId28"/>
    <p:sldId id="1438" r:id="rId29"/>
    <p:sldId id="1444" r:id="rId30"/>
    <p:sldId id="1445" r:id="rId31"/>
    <p:sldId id="1446" r:id="rId32"/>
    <p:sldId id="1447" r:id="rId33"/>
    <p:sldId id="1440" r:id="rId34"/>
    <p:sldId id="1448" r:id="rId35"/>
    <p:sldId id="1175" r:id="rId36"/>
    <p:sldId id="1133" r:id="rId37"/>
    <p:sldId id="1353" r:id="rId38"/>
    <p:sldId id="1354" r:id="rId39"/>
    <p:sldId id="1439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86439" autoAdjust="0"/>
  </p:normalViewPr>
  <p:slideViewPr>
    <p:cSldViewPr>
      <p:cViewPr>
        <p:scale>
          <a:sx n="200" d="100"/>
          <a:sy n="200" d="100"/>
        </p:scale>
        <p:origin x="6168" y="21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09/12/2016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09/12/2016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09/12/2016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 50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2188" cy="419224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5938"/>
            <a:ext cx="3925887" cy="32861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5938"/>
            <a:ext cx="3975100" cy="33035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6553200" cy="6574386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67550" cy="40386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09/12/2016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08/12 (jueves)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914401"/>
            <a:ext cx="7467600" cy="270146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733800"/>
            <a:ext cx="7442200" cy="269614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02/12 (viernes)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7275"/>
            <a:ext cx="7039489" cy="25146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7129"/>
            <a:ext cx="7010914" cy="251995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69962"/>
            <a:ext cx="5663659" cy="58499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7717"/>
            <a:ext cx="4572000" cy="260122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2000" kern="0" dirty="0" smtClean="0">
                <a:ea typeface="+mn-ea"/>
                <a:cs typeface="Arial" charset="0"/>
              </a:rPr>
              <a:t>Fuente INMET  </a:t>
            </a:r>
            <a:r>
              <a:rPr lang="es-UY" sz="2000" kern="0" dirty="0">
                <a:ea typeface="+mn-ea"/>
                <a:cs typeface="Arial" charset="0"/>
              </a:rPr>
              <a:t>(actualizado </a:t>
            </a:r>
            <a:r>
              <a:rPr lang="es-UY" sz="2000" kern="0" dirty="0" smtClean="0">
                <a:ea typeface="+mn-ea"/>
                <a:cs typeface="Arial" charset="0"/>
              </a:rPr>
              <a:t>viernes)</a:t>
            </a:r>
            <a:endParaRPr lang="es-UY" sz="20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990600"/>
            <a:ext cx="5006594" cy="52990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0600"/>
            <a:ext cx="4967124" cy="52990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1"/>
            <a:ext cx="4953000" cy="531106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00126"/>
            <a:ext cx="5008418" cy="530153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17" y="1000126"/>
            <a:ext cx="4940483" cy="526944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02" y="1000126"/>
            <a:ext cx="4969743" cy="530153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71552"/>
            <a:ext cx="4997361" cy="533011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</a:t>
            </a:r>
            <a:r>
              <a:rPr lang="es-UY" sz="2400" dirty="0" smtClean="0">
                <a:latin typeface="Tahoma"/>
              </a:rPr>
              <a:t>viernes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758281" cy="492125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733800" cy="492125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09/12/2016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09/12/2016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2016-50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47776"/>
            <a:ext cx="7815949" cy="4014788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1031" y="304800"/>
            <a:ext cx="7772400" cy="6096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6553200" cy="3983450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770060"/>
            <a:ext cx="5076825" cy="1895082"/>
          </a:xfrm>
          <a:prstGeom prst="rect">
            <a:avLst/>
          </a:prstGeom>
          <a:solidFill>
            <a:schemeClr val="bg1"/>
          </a:solidFill>
          <a:ln w="190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16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s-UY" dirty="0" smtClean="0"/>
              <a:t>CPC, caso libre</a:t>
            </a:r>
            <a:endParaRPr lang="es-U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53426" cy="4617316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8599"/>
            <a:ext cx="7620000" cy="6275571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err="1" smtClean="0"/>
              <a:t>SimSEE</a:t>
            </a:r>
            <a:r>
              <a:rPr lang="es-UY" dirty="0" smtClean="0"/>
              <a:t> libre S/E</a:t>
            </a:r>
            <a:endParaRPr lang="es-UY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5218176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263163" cy="6448426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1000"/>
            <a:ext cx="8915400" cy="609600"/>
          </a:xfrm>
        </p:spPr>
        <p:txBody>
          <a:bodyPr/>
          <a:lstStyle/>
          <a:p>
            <a:r>
              <a:rPr lang="es-UY" sz="2800" dirty="0" smtClean="0"/>
              <a:t>Ídem caso anterior pero 2 semanas</a:t>
            </a:r>
            <a:endParaRPr lang="es-UY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266944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60" y="152400"/>
            <a:ext cx="7165710" cy="6486526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4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49</a:t>
            </a:r>
            <a:br>
              <a:rPr lang="es-UY" sz="2800" dirty="0" smtClean="0"/>
            </a:b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Durante la presente semana se ha verificado un aumento importante de la demanda eléctrica del orden de 15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superiores a los previstos, los picos de potencia se encuentran en valores del orden de los 1600 MW.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Debido a lo anterior y la ausencia de precipitaciones se decidió reprogramar la semana a partir del martes con la introducción de motores de CB en la base.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Comenzaron las pruebas de la primer turbina del Ciclo Combinado aunque aún no ha entregado una cantidad importante de energía a la red.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Se </a:t>
            </a:r>
            <a:r>
              <a:rPr lang="es-ES" sz="2000" dirty="0" err="1" smtClean="0">
                <a:latin typeface="Calibri"/>
                <a:ea typeface="Times New Roman"/>
                <a:cs typeface="Arial"/>
              </a:rPr>
              <a:t>se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 realizó la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prueba de CTR 1 para el jueves 8/12 por 12 horas.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El sábado de cargaron al embalse de SG los 26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de desvíos operativos.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Y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s-UY" dirty="0" smtClean="0"/>
              <a:t>Ídem caso 1 pero con Terra a pleno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977188" cy="5105400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6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915150" cy="6259715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3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r>
              <a:rPr lang="es-UY" dirty="0"/>
              <a:t>M</a:t>
            </a:r>
            <a:r>
              <a:rPr lang="es-UY" dirty="0" smtClean="0"/>
              <a:t>ensual</a:t>
            </a:r>
            <a:endParaRPr lang="es-UY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3000"/>
            <a:ext cx="8619067" cy="4848226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s-UY" sz="2800" dirty="0" smtClean="0"/>
              <a:t>Ejercicio valorización recursos hidráulicos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4196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latin typeface="Arial"/>
                <a:ea typeface="Times New Roman"/>
                <a:cs typeface="Times New Roman"/>
              </a:rPr>
              <a:t>A los efectos de ejercicio se propone valorizar los recursos hidráulicos (U$S/</a:t>
            </a:r>
            <a:r>
              <a:rPr lang="es-ES" dirty="0" err="1">
                <a:latin typeface="Arial"/>
                <a:ea typeface="Times New Roman"/>
                <a:cs typeface="Times New Roman"/>
              </a:rPr>
              <a:t>MWh</a:t>
            </a:r>
            <a:r>
              <a:rPr lang="es-ES" dirty="0">
                <a:latin typeface="Arial"/>
                <a:ea typeface="Times New Roman"/>
                <a:cs typeface="Times New Roman"/>
              </a:rPr>
              <a:t>) de la siguiente manera: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/>
              <a:buChar char="-"/>
            </a:pPr>
            <a:r>
              <a:rPr lang="es-ES" dirty="0">
                <a:latin typeface="Arial"/>
                <a:ea typeface="Times New Roman"/>
                <a:cs typeface="Times New Roman"/>
              </a:rPr>
              <a:t>Salto Grande	85.5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/>
              <a:buChar char="-"/>
            </a:pPr>
            <a:r>
              <a:rPr lang="es-ES" dirty="0">
                <a:latin typeface="Arial"/>
                <a:ea typeface="Times New Roman"/>
                <a:cs typeface="Times New Roman"/>
              </a:rPr>
              <a:t>Terra		41.8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/>
              <a:buChar char="-"/>
            </a:pPr>
            <a:r>
              <a:rPr lang="es-ES" dirty="0">
                <a:latin typeface="Arial"/>
                <a:ea typeface="Times New Roman"/>
                <a:cs typeface="Times New Roman"/>
              </a:rPr>
              <a:t>Palmar		85.2 (Motores de CB)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263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09/12/2016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50/16: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(viernes)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876550" cy="2846334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804864"/>
            <a:ext cx="5734050" cy="4106514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577138" cy="4732723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91425" cy="5771400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33400"/>
          </a:xfrm>
        </p:spPr>
        <p:txBody>
          <a:bodyPr/>
          <a:lstStyle/>
          <a:p>
            <a:r>
              <a:rPr lang="es-UY" sz="2800" dirty="0" smtClean="0"/>
              <a:t>Principales trabajos en la red de Transmisión</a:t>
            </a:r>
            <a:endParaRPr lang="es-UY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85969" cy="5181600"/>
          </a:xfrm>
          <a:prstGeom prst="rect">
            <a:avLst/>
          </a:prstGeom>
          <a:noFill/>
          <a:ln w="190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09600" y="21771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50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381000" y="1066800"/>
            <a:ext cx="8636000" cy="5334000"/>
          </a:xfrm>
        </p:spPr>
        <p:txBody>
          <a:bodyPr/>
          <a:lstStyle/>
          <a:p>
            <a:r>
              <a:rPr lang="es-ES" sz="2000" dirty="0"/>
              <a:t>A la fecha existen previsiones de precipitaciones fundamentalmente para la cuenca media del río Uruguay.</a:t>
            </a:r>
            <a:endParaRPr lang="es-UY" sz="2000" dirty="0"/>
          </a:p>
          <a:p>
            <a:r>
              <a:rPr lang="es-ES" sz="2000" dirty="0"/>
              <a:t>Se prevé una demanda del orden de los 220 </a:t>
            </a:r>
            <a:r>
              <a:rPr lang="es-ES" sz="2000" dirty="0" err="1"/>
              <a:t>GWh</a:t>
            </a:r>
            <a:r>
              <a:rPr lang="es-ES" sz="2000" dirty="0"/>
              <a:t> para la semana.</a:t>
            </a:r>
            <a:endParaRPr lang="es-UY" sz="2000" dirty="0"/>
          </a:p>
          <a:p>
            <a:r>
              <a:rPr lang="es-ES" sz="2000" dirty="0"/>
              <a:t>Se prevé una generación eólica del orden de 79 </a:t>
            </a:r>
            <a:r>
              <a:rPr lang="es-ES" sz="2000" dirty="0" err="1"/>
              <a:t>GWh</a:t>
            </a:r>
            <a:r>
              <a:rPr lang="es-ES" sz="2000" dirty="0"/>
              <a:t> (41 % de factor de planta).</a:t>
            </a:r>
            <a:endParaRPr lang="es-UY" sz="2000" dirty="0"/>
          </a:p>
          <a:p>
            <a:r>
              <a:rPr lang="es-ES" sz="2000" dirty="0"/>
              <a:t>Se </a:t>
            </a:r>
            <a:r>
              <a:rPr lang="es-ES" sz="2000" dirty="0" smtClean="0"/>
              <a:t>prevé continúen </a:t>
            </a:r>
            <a:r>
              <a:rPr lang="es-ES" sz="2000" dirty="0"/>
              <a:t>las pruebas del CC</a:t>
            </a:r>
          </a:p>
          <a:p>
            <a:r>
              <a:rPr lang="es-ES" sz="2000" dirty="0"/>
              <a:t>Se entrega en </a:t>
            </a:r>
            <a:r>
              <a:rPr lang="es-ES" sz="2000" dirty="0" smtClean="0"/>
              <a:t>mantenimiento </a:t>
            </a:r>
            <a:r>
              <a:rPr lang="es-ES" sz="2000" dirty="0"/>
              <a:t>para cambio de interruptor una unidad de Palmar</a:t>
            </a:r>
          </a:p>
          <a:p>
            <a:endParaRPr lang="es-ES" sz="2000" dirty="0">
              <a:solidFill>
                <a:srgbClr val="FF0000"/>
              </a:solidFill>
            </a:endParaRPr>
          </a:p>
          <a:p>
            <a:endParaRPr lang="es-UY" sz="2000" dirty="0"/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endParaRPr lang="es-ES" sz="2000" dirty="0">
              <a:solidFill>
                <a:srgbClr val="FF0000"/>
              </a:solidFill>
            </a:endParaRPr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50" y="2286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rgbClr val="0033CC"/>
                </a:solidFill>
              </a:rPr>
              <a:t>Modelos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r>
              <a:rPr lang="es-ES" sz="2400" b="1" dirty="0" smtClean="0"/>
              <a:t>OPERGEN/CPC</a:t>
            </a:r>
            <a:endParaRPr lang="es-UY" sz="2400" dirty="0"/>
          </a:p>
          <a:p>
            <a:pPr lvl="1"/>
            <a:r>
              <a:rPr lang="es-ES" sz="2000" dirty="0"/>
              <a:t>El modelo despacha Terra y Motores a Pleno, obtiene cotas de 39.0 y 34.9 m en Palmar y Salto Grande respectivamente.</a:t>
            </a:r>
            <a:endParaRPr lang="es-UY" sz="2000" dirty="0"/>
          </a:p>
          <a:p>
            <a:r>
              <a:rPr lang="es-ES" sz="2400" b="1" dirty="0" err="1"/>
              <a:t>SimSEE</a:t>
            </a:r>
            <a:endParaRPr lang="es-UY" sz="2400" dirty="0"/>
          </a:p>
          <a:p>
            <a:pPr lvl="1"/>
            <a:r>
              <a:rPr lang="es-ES" sz="2000" dirty="0"/>
              <a:t>El caso libre (N° 1) despacha motores a pleno y obtiene un equilibrio entre todas las centrales hidráulicas. Sobre fin de la semana despacha un poco de PTA</a:t>
            </a:r>
            <a:endParaRPr lang="es-UY" sz="2000" dirty="0"/>
          </a:p>
          <a:p>
            <a:pPr lvl="1"/>
            <a:r>
              <a:rPr lang="es-ES" sz="2000" dirty="0"/>
              <a:t>Caso N° 2, </a:t>
            </a:r>
            <a:r>
              <a:rPr lang="es-ES" sz="2000" dirty="0" smtClean="0"/>
              <a:t>ídem </a:t>
            </a:r>
            <a:r>
              <a:rPr lang="es-ES" sz="2000" dirty="0"/>
              <a:t>anterior pero con horizonte de 15 días, ídem anterior. (despacha PTA en los 15 </a:t>
            </a:r>
            <a:r>
              <a:rPr lang="es-ES" sz="2000" dirty="0" smtClean="0"/>
              <a:t>días </a:t>
            </a:r>
            <a:r>
              <a:rPr lang="es-ES" sz="2000" dirty="0"/>
              <a:t>con una potencia equivalente promedio de 52MW)</a:t>
            </a:r>
            <a:endParaRPr lang="es-UY" sz="2000" dirty="0"/>
          </a:p>
          <a:p>
            <a:pPr lvl="1"/>
            <a:r>
              <a:rPr lang="es-ES" sz="2000" dirty="0"/>
              <a:t>Caso N° 3, libre con una semana de plazo pero con Terra forzado a pleno, obtiene un costo total equivalente al caso 1 y obtiene cotas de 38.56 y 35.17 m en Palmar y Salto Grande respectivamente</a:t>
            </a:r>
            <a:endParaRPr lang="es-UY" sz="2000" dirty="0"/>
          </a:p>
          <a:p>
            <a:pPr marL="0" indent="0">
              <a:buNone/>
            </a:pPr>
            <a:endParaRPr lang="es-ES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077200" cy="4800600"/>
          </a:xfrm>
        </p:spPr>
        <p:txBody>
          <a:bodyPr/>
          <a:lstStyle/>
          <a:p>
            <a:r>
              <a:rPr lang="es-ES" dirty="0"/>
              <a:t>De acuerdo a los comentarios anteriores y a las corridas de los modelos (en particular el caso 3 del CC):</a:t>
            </a:r>
            <a:endParaRPr lang="es-UY" dirty="0"/>
          </a:p>
          <a:p>
            <a:pPr lvl="1"/>
            <a:r>
              <a:rPr lang="es-ES" dirty="0" err="1"/>
              <a:t>Autodespachados</a:t>
            </a:r>
            <a:endParaRPr lang="es-UY" dirty="0"/>
          </a:p>
          <a:p>
            <a:pPr lvl="1"/>
            <a:r>
              <a:rPr lang="es-ES" dirty="0"/>
              <a:t>Terra a pleno</a:t>
            </a:r>
            <a:endParaRPr lang="es-UY" dirty="0"/>
          </a:p>
          <a:p>
            <a:pPr lvl="1"/>
            <a:r>
              <a:rPr lang="es-ES" dirty="0"/>
              <a:t>Motores de CB</a:t>
            </a:r>
            <a:endParaRPr lang="es-UY" dirty="0"/>
          </a:p>
          <a:p>
            <a:pPr lvl="1"/>
            <a:r>
              <a:rPr lang="es-ES" dirty="0" err="1"/>
              <a:t>Galofer</a:t>
            </a:r>
            <a:r>
              <a:rPr lang="es-ES" dirty="0"/>
              <a:t> y </a:t>
            </a:r>
            <a:r>
              <a:rPr lang="es-ES" dirty="0" err="1"/>
              <a:t>Ponlar</a:t>
            </a:r>
            <a:endParaRPr lang="es-UY" dirty="0"/>
          </a:p>
          <a:p>
            <a:pPr lvl="1"/>
            <a:r>
              <a:rPr lang="es-ES" dirty="0"/>
              <a:t>Palmar para cota 38.5 m</a:t>
            </a:r>
            <a:endParaRPr lang="es-UY" dirty="0"/>
          </a:p>
          <a:p>
            <a:pPr marL="0" lvl="0" indent="0">
              <a:buNone/>
            </a:pPr>
            <a:endParaRPr lang="es-UY" sz="2400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solidFill>
                <a:srgbClr val="FF0000"/>
              </a:solidFill>
              <a:latin typeface="Arial"/>
              <a:ea typeface="Times New Roman"/>
              <a:cs typeface="Calibri"/>
            </a:endParaRPr>
          </a:p>
          <a:p>
            <a:pPr lvl="1"/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09/12/2016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6171221" cy="441959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68" y="4114800"/>
            <a:ext cx="2722532" cy="269393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2485"/>
            <a:ext cx="4343400" cy="588286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94951"/>
            <a:ext cx="2209800" cy="5857931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389458</TotalTime>
  <Words>583</Words>
  <Application>Microsoft Office PowerPoint</Application>
  <PresentationFormat>Presentación en pantalla (4:3)</PresentationFormat>
  <Paragraphs>91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Presentación en blanco</vt:lpstr>
      <vt:lpstr>Diseño personalizado</vt:lpstr>
      <vt:lpstr>Resultados de la semana en curso  y  programación de la semana  50 de 2016      V1    </vt:lpstr>
      <vt:lpstr>Resultados de la semana en curso: Comentarios generales</vt:lpstr>
      <vt:lpstr>Resumen semana actual N° 49 </vt:lpstr>
      <vt:lpstr>Perspectivas para la semana 50 </vt:lpstr>
      <vt:lpstr>Presentación de PowerPoint</vt:lpstr>
      <vt:lpstr>DESPACHO PROPUESTO  </vt:lpstr>
      <vt:lpstr>Resultados de la semana en curso: Comparación ejecutado-programado .  </vt:lpstr>
      <vt:lpstr>Datos globales semanales  (jueves)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viernes)</vt:lpstr>
      <vt:lpstr>Semana próxima</vt:lpstr>
      <vt:lpstr>Previsiones de generación eólica fecha 08/12 (jueves)</vt:lpstr>
      <vt:lpstr>Previsiones de generación eólica fecha 02/12 (viernes)</vt:lpstr>
      <vt:lpstr>Presentación de PowerPoint</vt:lpstr>
      <vt:lpstr>Presentación de PowerPoint</vt:lpstr>
      <vt:lpstr>Previsión precipitaciones acumuladas INMET y CPTEC (viernes)</vt:lpstr>
      <vt:lpstr>Programación semanal 2016-50 </vt:lpstr>
      <vt:lpstr>COSTO GENERACIÓN TÉRMICA</vt:lpstr>
      <vt:lpstr>MODELOS</vt:lpstr>
      <vt:lpstr>MEDIANO PLAZO</vt:lpstr>
      <vt:lpstr>CPC, caso libre</vt:lpstr>
      <vt:lpstr>Presentación de PowerPoint</vt:lpstr>
      <vt:lpstr>SimSEE libre S/E</vt:lpstr>
      <vt:lpstr>Presentación de PowerPoint</vt:lpstr>
      <vt:lpstr>Ídem caso anterior pero 2 semanas</vt:lpstr>
      <vt:lpstr>Presentación de PowerPoint</vt:lpstr>
      <vt:lpstr>Ídem caso 1 pero con Terra a pleno</vt:lpstr>
      <vt:lpstr>Presentación de PowerPoint</vt:lpstr>
      <vt:lpstr>Mensual</vt:lpstr>
      <vt:lpstr>Ejercicio valorización recursos hidráulicos</vt:lpstr>
      <vt:lpstr>Programa de generación de la semana 50/16:  </vt:lpstr>
      <vt:lpstr>Programa semanal (viernes) </vt:lpstr>
      <vt:lpstr>Datos energéticos diarios</vt:lpstr>
      <vt:lpstr>Datos hidráulicos diarios</vt:lpstr>
      <vt:lpstr>Principales trabajos en la red de Transmisión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Lorena Di Chiara</cp:lastModifiedBy>
  <cp:revision>4275</cp:revision>
  <dcterms:created xsi:type="dcterms:W3CDTF">2010-01-29T12:03:38Z</dcterms:created>
  <dcterms:modified xsi:type="dcterms:W3CDTF">2016-12-09T18:35:38Z</dcterms:modified>
</cp:coreProperties>
</file>