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38"/>
  </p:notesMasterIdLst>
  <p:handoutMasterIdLst>
    <p:handoutMasterId r:id="rId39"/>
  </p:handoutMasterIdLst>
  <p:sldIdLst>
    <p:sldId id="1026" r:id="rId4"/>
    <p:sldId id="1027" r:id="rId5"/>
    <p:sldId id="1285" r:id="rId6"/>
    <p:sldId id="1356" r:id="rId7"/>
    <p:sldId id="1300" r:id="rId8"/>
    <p:sldId id="1030" r:id="rId9"/>
    <p:sldId id="1001" r:id="rId10"/>
    <p:sldId id="1279" r:id="rId11"/>
    <p:sldId id="1278" r:id="rId12"/>
    <p:sldId id="1280" r:id="rId13"/>
    <p:sldId id="1281" r:id="rId14"/>
    <p:sldId id="1282" r:id="rId15"/>
    <p:sldId id="1355" r:id="rId16"/>
    <p:sldId id="1349" r:id="rId17"/>
    <p:sldId id="1353" r:id="rId18"/>
    <p:sldId id="1351" r:id="rId19"/>
    <p:sldId id="1354" r:id="rId20"/>
    <p:sldId id="1005" r:id="rId21"/>
    <p:sldId id="1345" r:id="rId22"/>
    <p:sldId id="1346" r:id="rId23"/>
    <p:sldId id="1347" r:id="rId24"/>
    <p:sldId id="1247" r:id="rId25"/>
    <p:sldId id="1009" r:id="rId26"/>
    <p:sldId id="1037" r:id="rId27"/>
    <p:sldId id="1283" r:id="rId28"/>
    <p:sldId id="1313" r:id="rId29"/>
    <p:sldId id="1314" r:id="rId30"/>
    <p:sldId id="1333" r:id="rId31"/>
    <p:sldId id="1334" r:id="rId32"/>
    <p:sldId id="1340" r:id="rId33"/>
    <p:sldId id="1341" r:id="rId34"/>
    <p:sldId id="1175" r:id="rId35"/>
    <p:sldId id="1133" r:id="rId36"/>
    <p:sldId id="1348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CC"/>
    <a:srgbClr val="000000"/>
    <a:srgbClr val="006600"/>
    <a:srgbClr val="CC99FF"/>
    <a:srgbClr val="99FF99"/>
    <a:srgbClr val="33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38" autoAdjust="0"/>
    <p:restoredTop sz="91119" autoAdjust="0"/>
  </p:normalViewPr>
  <p:slideViewPr>
    <p:cSldViewPr>
      <p:cViewPr>
        <p:scale>
          <a:sx n="100" d="100"/>
          <a:sy n="100" d="100"/>
        </p:scale>
        <p:origin x="-6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18/12/2015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23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18/12/2015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18/12/2015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18/12/2015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18/12/2015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18/12/2015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18/12/2015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18/12/2015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18/12/2015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18/12/2015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18/12/2015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18/12/2015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18/12/2015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18/12/2015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18/12/2015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51  de 2015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1085"/>
            <a:ext cx="8497888" cy="419406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81967"/>
            <a:ext cx="3925887" cy="32861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7" y="1773237"/>
            <a:ext cx="3975100" cy="33035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5100"/>
            <a:ext cx="6477000" cy="649793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533400"/>
          </a:xfrm>
        </p:spPr>
        <p:txBody>
          <a:bodyPr/>
          <a:lstStyle/>
          <a:p>
            <a:r>
              <a:rPr lang="es-UY" sz="2400" dirty="0" smtClean="0"/>
              <a:t>Precipitaciones recientes en río Negro</a:t>
            </a:r>
            <a:endParaRPr lang="es-UY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83469"/>
            <a:ext cx="8839200" cy="257454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3317875" cy="20875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88" y="3819526"/>
            <a:ext cx="3754012" cy="207803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937" y="5223606"/>
            <a:ext cx="1635125" cy="163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rectangular"/>
          <p:cNvSpPr/>
          <p:nvPr/>
        </p:nvSpPr>
        <p:spPr bwMode="auto">
          <a:xfrm>
            <a:off x="3592937" y="4305300"/>
            <a:ext cx="1512463" cy="419100"/>
          </a:xfrm>
          <a:prstGeom prst="wedgeRectCallout">
            <a:avLst>
              <a:gd name="adj1" fmla="val 748"/>
              <a:gd name="adj2" fmla="val 137500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Foto satelital de las 9:00 </a:t>
            </a:r>
            <a:r>
              <a:rPr kumimoji="0" lang="es-UY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hs</a:t>
            </a:r>
            <a:r>
              <a:rPr kumimoji="0" lang="es-UY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 hoy</a:t>
            </a:r>
          </a:p>
        </p:txBody>
      </p:sp>
    </p:spTree>
    <p:extLst>
      <p:ext uri="{BB962C8B-B14F-4D97-AF65-F5344CB8AC3E}">
        <p14:creationId xmlns:p14="http://schemas.microsoft.com/office/powerpoint/2010/main" val="30932043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s-UY" dirty="0" smtClean="0"/>
              <a:t>Previsiones de generación eólica</a:t>
            </a:r>
            <a:endParaRPr lang="es-UY" dirty="0"/>
          </a:p>
        </p:txBody>
      </p:sp>
      <p:pic>
        <p:nvPicPr>
          <p:cNvPr id="1229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839200" cy="3048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24312"/>
            <a:ext cx="2514600" cy="268128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smtClean="0"/>
              <a:t>Previsión FING total país</a:t>
            </a:r>
            <a:r>
              <a:rPr lang="es-UY" dirty="0"/>
              <a:t> </a:t>
            </a:r>
            <a:r>
              <a:rPr lang="es-UY" dirty="0" err="1" smtClean="0"/>
              <a:t>idem</a:t>
            </a:r>
            <a:r>
              <a:rPr lang="es-UY" dirty="0" smtClean="0"/>
              <a:t> anterior</a:t>
            </a:r>
            <a:endParaRPr lang="es-UY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958013" cy="30162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16389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sz="2000" dirty="0" smtClean="0"/>
              <a:t>Previsiones diarias, base </a:t>
            </a:r>
            <a:r>
              <a:rPr lang="es-UY" sz="2000" dirty="0" err="1" smtClean="0"/>
              <a:t>Meteologica</a:t>
            </a:r>
            <a:r>
              <a:rPr lang="es-UY" sz="2000" dirty="0" smtClean="0"/>
              <a:t> corregidas por parques aún no pronosticados (pequeños y en mismo sitio) y disponibilidad</a:t>
            </a:r>
            <a:endParaRPr lang="es-UY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762000" y="56388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 smtClean="0">
                <a:solidFill>
                  <a:schemeClr val="tx1"/>
                </a:solidFill>
              </a:rPr>
              <a:t>WARNING: SE COMPARA POTENCIA MEDIA CON POTENCIA INSTANTANEA AL FINAL DE LA HORA</a:t>
            </a:r>
            <a:endParaRPr lang="es-UY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143000"/>
            <a:ext cx="5780087" cy="23225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478155" y="1498674"/>
            <a:ext cx="7591425" cy="2287587"/>
            <a:chOff x="685800" y="1295400"/>
            <a:chExt cx="7591425" cy="2287587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295400"/>
              <a:ext cx="5773737" cy="2287587"/>
            </a:xfrm>
            <a:prstGeom prst="rect">
              <a:avLst/>
            </a:prstGeom>
            <a:noFill/>
            <a:ln w="317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Llamada rectangular"/>
            <p:cNvSpPr/>
            <p:nvPr/>
          </p:nvSpPr>
          <p:spPr bwMode="auto">
            <a:xfrm>
              <a:off x="6981825" y="1828800"/>
              <a:ext cx="1295400" cy="342900"/>
            </a:xfrm>
            <a:prstGeom prst="wedgeRectCallout">
              <a:avLst>
                <a:gd name="adj1" fmla="val -73503"/>
                <a:gd name="adj2" fmla="val 45000"/>
              </a:avLst>
            </a:prstGeom>
            <a:noFill/>
            <a:ln w="38100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Y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Temporal</a:t>
              </a: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807720" y="1727278"/>
            <a:ext cx="7808595" cy="2287587"/>
            <a:chOff x="1143000" y="1523997"/>
            <a:chExt cx="7808595" cy="2287587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523997"/>
              <a:ext cx="5780087" cy="2287587"/>
            </a:xfrm>
            <a:prstGeom prst="rect">
              <a:avLst/>
            </a:prstGeom>
            <a:noFill/>
            <a:ln w="317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14 Llamada rectangular"/>
            <p:cNvSpPr/>
            <p:nvPr/>
          </p:nvSpPr>
          <p:spPr bwMode="auto">
            <a:xfrm>
              <a:off x="7427595" y="2514600"/>
              <a:ext cx="1524000" cy="456407"/>
            </a:xfrm>
            <a:prstGeom prst="wedgeRectCallout">
              <a:avLst>
                <a:gd name="adj1" fmla="val -73503"/>
                <a:gd name="adj2" fmla="val 45000"/>
              </a:avLst>
            </a:prstGeom>
            <a:noFill/>
            <a:ln w="38100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Y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Temporal y corte de energía</a:t>
              </a:r>
            </a:p>
          </p:txBody>
        </p:sp>
      </p:grp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32074"/>
            <a:ext cx="5808663" cy="23082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1517650" y="2384499"/>
            <a:ext cx="6997700" cy="2301875"/>
            <a:chOff x="2108200" y="1981200"/>
            <a:chExt cx="6997700" cy="2301875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200" y="1981200"/>
              <a:ext cx="5816600" cy="2301875"/>
            </a:xfrm>
            <a:prstGeom prst="rect">
              <a:avLst/>
            </a:prstGeom>
            <a:noFill/>
            <a:ln w="317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18 Llamada rectangular"/>
            <p:cNvSpPr/>
            <p:nvPr/>
          </p:nvSpPr>
          <p:spPr bwMode="auto">
            <a:xfrm>
              <a:off x="8069580" y="3352801"/>
              <a:ext cx="1036320" cy="662064"/>
            </a:xfrm>
            <a:prstGeom prst="wedgeRectCallout">
              <a:avLst>
                <a:gd name="adj1" fmla="val -307510"/>
                <a:gd name="adj2" fmla="val 2017"/>
              </a:avLst>
            </a:prstGeom>
            <a:noFill/>
            <a:ln w="38100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Y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Mantenimiento de Peralta I y II</a:t>
              </a:r>
            </a:p>
          </p:txBody>
        </p:sp>
      </p:grp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88" y="2771930"/>
            <a:ext cx="5794375" cy="23018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83323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s-UY" dirty="0" smtClean="0"/>
              <a:t>Previsión eólica semana 51 (jueves)</a:t>
            </a:r>
            <a:endParaRPr lang="es-UY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924800" cy="345671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4740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18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18/12/2015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18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381000" y="1905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87" y="1219201"/>
            <a:ext cx="8031613" cy="56197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3" y="581025"/>
            <a:ext cx="6200775" cy="246911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18/12/2015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Precipitaciones previstas para los próximos días, Fuente INMET (viernes) </a:t>
            </a:r>
            <a:endParaRPr kumimoji="0" lang="es-UY" sz="32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495800" cy="45180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399"/>
            <a:ext cx="4495800" cy="45180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4510087" cy="45243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399"/>
            <a:ext cx="4518025" cy="45037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09688"/>
            <a:ext cx="4524375" cy="45100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02543"/>
            <a:ext cx="4524375" cy="45243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02543"/>
            <a:ext cx="4510087" cy="45180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81000"/>
            <a:ext cx="9090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43050"/>
            <a:ext cx="3720251" cy="4546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39875"/>
            <a:ext cx="3739301" cy="45275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sz="2800" dirty="0" smtClean="0"/>
              <a:t>Previsión aportes Salto Grande (Fuente CTM, viernes)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533525"/>
            <a:ext cx="7851169" cy="4267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23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18/12/2015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23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2015-51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448425" cy="494889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44" y="3810000"/>
            <a:ext cx="4366270" cy="291565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87330" cy="3429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s-UY" dirty="0" smtClean="0"/>
              <a:t>Mediano plazo, aportes en etapa 2 de ……..</a:t>
            </a:r>
            <a:endParaRPr lang="es-UY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15300" cy="494855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47725"/>
          </a:xfrm>
        </p:spPr>
        <p:txBody>
          <a:bodyPr/>
          <a:lstStyle/>
          <a:p>
            <a:r>
              <a:rPr lang="es-UY" sz="2400" dirty="0" smtClean="0"/>
              <a:t>Caso libre, escenario sin lluvias</a:t>
            </a:r>
            <a:endParaRPr lang="es-UY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65187" cy="473436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0975"/>
            <a:ext cx="7829885" cy="64484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50/15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14400"/>
            <a:ext cx="8715375" cy="495300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Durante la semana el despacho se ha realizó con los generadores auto despachados y Salto Grande a pleno, el río Negro cierra la demanda a cota constante. El día lunes debido a la tormenta que causo problemas de trasmisión fue necesario despachar unidades térmicas para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 poder reponer el servicio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En vista de los programas enviados por CTM calculados con el modelo GFSI y visto que se podía llegar a un escenario con 600 MW de potencia en Salto Grande para ambos países se decide probar todas las unidades térmicas de arranque rápido que no se utilizaron durante el corte.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En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algunos horarios donde no estaba despachado el rio negro y quedaban excedentes de salto se exportaron los mismos a Argentina.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 Adicionalmente y a partir del jueves de tarde se comenzaron a exportar excedentes del río Negro.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Se han producido lluvias muy intensas durante la semana que han tenido efectos muy importantes en Salto Grande y no tanto en Río Negro (estos últimos se están evaluando)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Durante el miércoles y en vista de la baja potencia disponible en Salto Grande y el bajo eólico se obtuvo potencia en modalidad devolución por parte de Argentina</a:t>
            </a:r>
          </a:p>
          <a:p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LIBRE </a:t>
            </a:r>
            <a:endParaRPr lang="es-UY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544717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3350"/>
            <a:ext cx="7467002" cy="6629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32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18/12/2015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32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51/15: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(viernes)</a:t>
            </a:r>
            <a:br>
              <a:rPr lang="es-UY" dirty="0" smtClean="0"/>
            </a:br>
            <a:endParaRPr lang="es-ES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685800" y="16002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 smtClean="0">
                <a:solidFill>
                  <a:schemeClr val="accent2"/>
                </a:solidFill>
              </a:rPr>
              <a:t>NO APORTA INFORMACIÓN PARA LA PRESENTE SEMANA</a:t>
            </a:r>
            <a:endParaRPr lang="es-UY" sz="2400" b="1" dirty="0">
              <a:solidFill>
                <a:schemeClr val="accent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s-UY" dirty="0" smtClean="0"/>
              <a:t>Principales </a:t>
            </a:r>
            <a:r>
              <a:rPr lang="es-UY" dirty="0"/>
              <a:t>t</a:t>
            </a:r>
            <a:r>
              <a:rPr lang="es-UY" dirty="0" smtClean="0"/>
              <a:t>rabajos en la red</a:t>
            </a:r>
            <a:endParaRPr lang="es-UY" dirty="0"/>
          </a:p>
        </p:txBody>
      </p:sp>
      <p:sp>
        <p:nvSpPr>
          <p:cNvPr id="4" name="3 CuadroTexto"/>
          <p:cNvSpPr txBox="1"/>
          <p:nvPr/>
        </p:nvSpPr>
        <p:spPr>
          <a:xfrm>
            <a:off x="400050" y="5867400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dirty="0" smtClean="0">
                <a:solidFill>
                  <a:srgbClr val="FF0000"/>
                </a:solidFill>
              </a:rPr>
              <a:t>Las pruebas de </a:t>
            </a:r>
            <a:r>
              <a:rPr lang="es-UY" sz="1600" dirty="0" err="1" smtClean="0">
                <a:solidFill>
                  <a:srgbClr val="FF0000"/>
                </a:solidFill>
              </a:rPr>
              <a:t>conversora</a:t>
            </a:r>
            <a:r>
              <a:rPr lang="es-UY" sz="1600" dirty="0" smtClean="0">
                <a:solidFill>
                  <a:srgbClr val="FF0000"/>
                </a:solidFill>
              </a:rPr>
              <a:t> se postergan hasta el 11 de </a:t>
            </a:r>
            <a:r>
              <a:rPr lang="es-UY" sz="1600" dirty="0" err="1" smtClean="0">
                <a:solidFill>
                  <a:srgbClr val="FF0000"/>
                </a:solidFill>
              </a:rPr>
              <a:t>energo</a:t>
            </a:r>
            <a:endParaRPr lang="es-UY" sz="16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915400" cy="336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marL="285750" lvl="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Durante el jueves de la semana anterior  existió un problema de comunicaciones en UTE que genero diversos problema asociados al registro y transmisión de datos que terminaron resolviéndose en el fin de </a:t>
            </a:r>
            <a:r>
              <a:rPr lang="es-ES" sz="1800" dirty="0" smtClean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semana</a:t>
            </a:r>
            <a:endParaRPr lang="es-UY" dirty="0" smtClean="0"/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UY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Durante el lunes se produjo una falla </a:t>
            </a:r>
            <a:r>
              <a:rPr lang="es-UY" sz="1800" dirty="0" smtClean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en </a:t>
            </a:r>
            <a:r>
              <a:rPr lang="es-UY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la estación de 500/150 MVA produciendo desperfectos en la </a:t>
            </a:r>
            <a:r>
              <a:rPr lang="es-UY" sz="1800" dirty="0" smtClean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misma que produjo una gran perturbación en el sistema </a:t>
            </a:r>
            <a:r>
              <a:rPr lang="es-UY" sz="1800" dirty="0" err="1" smtClean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electrico</a:t>
            </a:r>
            <a:r>
              <a:rPr lang="es-UY" sz="1800" dirty="0" smtClean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. </a:t>
            </a:r>
            <a:r>
              <a:rPr lang="es-UY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La reposición del mismo demoró del entorno de una hora.</a:t>
            </a:r>
          </a:p>
        </p:txBody>
      </p:sp>
    </p:spTree>
    <p:extLst>
      <p:ext uri="{BB962C8B-B14F-4D97-AF65-F5344CB8AC3E}">
        <p14:creationId xmlns:p14="http://schemas.microsoft.com/office/powerpoint/2010/main" val="308799097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51</a:t>
            </a:r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562600"/>
          </a:xfrm>
        </p:spPr>
        <p:txBody>
          <a:bodyPr/>
          <a:lstStyle/>
          <a:p>
            <a:endParaRPr lang="es-ES" sz="1800" dirty="0" smtClean="0">
              <a:solidFill>
                <a:srgbClr val="FF0000"/>
              </a:solidFill>
            </a:endParaRPr>
          </a:p>
          <a:p>
            <a:r>
              <a:rPr lang="es-ES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De acuerdo a las previsiones de temperaturas y a las </a:t>
            </a:r>
            <a:r>
              <a:rPr lang="es-ES" sz="1800" dirty="0" smtClean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características </a:t>
            </a:r>
            <a:r>
              <a:rPr lang="es-ES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de la semana entrante no se esperan demandas altas.</a:t>
            </a:r>
          </a:p>
          <a:p>
            <a:r>
              <a:rPr lang="es-ES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A la fecha continúan las lluvias y existen pronósticos adicionales tanto para el río Negro como para el Uruguay</a:t>
            </a:r>
            <a:r>
              <a:rPr lang="es-ES" sz="1800" dirty="0" smtClean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.</a:t>
            </a:r>
            <a:endParaRPr lang="es-ES" sz="1800" dirty="0" smtClean="0">
              <a:solidFill>
                <a:srgbClr val="FF0000"/>
              </a:solidFill>
            </a:endParaRPr>
          </a:p>
          <a:p>
            <a:r>
              <a:rPr lang="es-ES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La situación de los recursos hidráulicos es la siguiente:</a:t>
            </a:r>
            <a:endParaRPr lang="es-UY" sz="1800" dirty="0">
              <a:solidFill>
                <a:srgbClr val="3333CC"/>
              </a:solidFill>
              <a:latin typeface="Calibri"/>
              <a:ea typeface="Times New Roman"/>
              <a:cs typeface="Arial"/>
            </a:endParaRPr>
          </a:p>
          <a:p>
            <a:pPr marL="742950" lvl="2" indent="-342900"/>
            <a:r>
              <a:rPr lang="es-ES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Río Uruguay, CTM informa el día de hoy para la semana entrante aportes del orden de casi 22,000 m3/s sin lluvias  y 25,000 con </a:t>
            </a:r>
            <a:r>
              <a:rPr lang="es-ES" sz="1800" dirty="0" smtClean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lluvias</a:t>
            </a:r>
          </a:p>
          <a:p>
            <a:pPr marL="742950" lvl="2" indent="-342900"/>
            <a:r>
              <a:rPr lang="es-ES" sz="1800" dirty="0" smtClean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Cabe recordar que CTM </a:t>
            </a:r>
            <a:r>
              <a:rPr lang="es-ES" sz="1800" dirty="0" smtClean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informo durante la semana </a:t>
            </a:r>
            <a:r>
              <a:rPr lang="es-ES" sz="1800" dirty="0" smtClean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aportes en Salto grande con el modelo GFS I de hasta 40,000 m3/s</a:t>
            </a:r>
            <a:endParaRPr lang="es-UY" sz="1800" dirty="0">
              <a:solidFill>
                <a:srgbClr val="3333CC"/>
              </a:solidFill>
              <a:latin typeface="Calibri"/>
              <a:ea typeface="Times New Roman"/>
              <a:cs typeface="Arial"/>
            </a:endParaRPr>
          </a:p>
          <a:p>
            <a:pPr marL="742950" lvl="2" indent="-342900"/>
            <a:r>
              <a:rPr lang="es-ES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Río Negro, </a:t>
            </a:r>
            <a:r>
              <a:rPr lang="es-ES" sz="1800" dirty="0" smtClean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en este momento todos los vertederos están cerrados y exportando excedentes. Se están realizando los correspondientes hidrógrafos para poder evaluar los aportes a los diferentes lagos. </a:t>
            </a:r>
            <a:r>
              <a:rPr lang="es-ES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Existe gran incertidumbre en los escurrimientos que podrán </a:t>
            </a:r>
            <a:r>
              <a:rPr lang="es-ES" sz="1800" dirty="0" smtClean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producirse</a:t>
            </a:r>
            <a:endParaRPr lang="es-ES" sz="1800" dirty="0">
              <a:solidFill>
                <a:srgbClr val="3333CC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pPr marL="0"/>
            <a:r>
              <a:rPr lang="es-ES" sz="24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De acuerdo al programa previsto por CTM debido a los altos aportes que se están registrando, a las muy altas cotas de en el Río Negro y a los aportes que cuenten dichas centrales, el despacho propuesto es:</a:t>
            </a:r>
            <a:endParaRPr lang="es-UY" sz="2400" dirty="0">
              <a:solidFill>
                <a:srgbClr val="3333CC"/>
              </a:solidFill>
              <a:latin typeface="Calibri"/>
              <a:ea typeface="Times New Roman"/>
              <a:cs typeface="Arial"/>
            </a:endParaRPr>
          </a:p>
          <a:p>
            <a:pPr lvl="1" indent="-342900">
              <a:buFont typeface="Calibri"/>
              <a:buChar char="•"/>
            </a:pPr>
            <a:r>
              <a:rPr lang="es-ES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Auto despachados. </a:t>
            </a:r>
            <a:endParaRPr lang="es-UY" dirty="0">
              <a:solidFill>
                <a:srgbClr val="3333CC"/>
              </a:solidFill>
              <a:latin typeface="Calibri"/>
              <a:ea typeface="Times New Roman"/>
              <a:cs typeface="Arial"/>
            </a:endParaRPr>
          </a:p>
          <a:p>
            <a:pPr lvl="1" indent="-342900">
              <a:buFont typeface="Calibri"/>
              <a:buChar char="•"/>
            </a:pPr>
            <a:r>
              <a:rPr lang="es-ES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Salto a pleno exportando excedentes.</a:t>
            </a:r>
            <a:endParaRPr lang="es-UY" dirty="0">
              <a:solidFill>
                <a:srgbClr val="3333CC"/>
              </a:solidFill>
              <a:latin typeface="Calibri"/>
              <a:ea typeface="Times New Roman"/>
              <a:cs typeface="Arial"/>
            </a:endParaRPr>
          </a:p>
          <a:p>
            <a:pPr lvl="1" indent="-342900">
              <a:buFont typeface="Calibri"/>
              <a:buChar char="•"/>
            </a:pPr>
            <a:r>
              <a:rPr lang="es-ES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Rio negro cerrando la demanda y exportando excedentes</a:t>
            </a:r>
          </a:p>
          <a:p>
            <a:pPr marL="457200" lvl="1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UY" sz="2000" dirty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18/12/2015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5562600" cy="398372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182" y="3733800"/>
            <a:ext cx="2992468" cy="296103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81062"/>
            <a:ext cx="4084677" cy="553243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81062"/>
            <a:ext cx="2098392" cy="5562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243063</TotalTime>
  <Words>729</Words>
  <Application>Microsoft Office PowerPoint</Application>
  <PresentationFormat>Presentación en pantalla (4:3)</PresentationFormat>
  <Paragraphs>82</Paragraphs>
  <Slides>34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34</vt:i4>
      </vt:variant>
    </vt:vector>
  </HeadingPairs>
  <TitlesOfParts>
    <vt:vector size="37" baseType="lpstr">
      <vt:lpstr>Presentación en blanco</vt:lpstr>
      <vt:lpstr>Diseño personalizado</vt:lpstr>
      <vt:lpstr>Tema de Office</vt:lpstr>
      <vt:lpstr>Resultados de la semana en curso  y  programación de la semana 51  de 2015      V1   </vt:lpstr>
      <vt:lpstr>Resultados de la semana en curso: Comentarios generales</vt:lpstr>
      <vt:lpstr>Resumen semana actual N° 50/15</vt:lpstr>
      <vt:lpstr>Presentación de PowerPoint</vt:lpstr>
      <vt:lpstr>Perspectivas para la semana 51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Precipitaciones recientes en río Negro</vt:lpstr>
      <vt:lpstr>Previsiones de generación eólica</vt:lpstr>
      <vt:lpstr>Previsión FING total país idem anterior</vt:lpstr>
      <vt:lpstr>Previsiones diarias, base Meteologica corregidas por parques aún no pronosticados (pequeños y en mismo sitio) y disponibilidad</vt:lpstr>
      <vt:lpstr>Previsión eólica semana 51 (jueves)</vt:lpstr>
      <vt:lpstr>Semana próxima</vt:lpstr>
      <vt:lpstr>Presentación de PowerPoint</vt:lpstr>
      <vt:lpstr>Presentación de PowerPoint</vt:lpstr>
      <vt:lpstr>Presentación de PowerPoint</vt:lpstr>
      <vt:lpstr>Previsión aportes Salto Grande (Fuente CTM, viernes)</vt:lpstr>
      <vt:lpstr>Programación semanal 2015-51 </vt:lpstr>
      <vt:lpstr>COSTO GENERACIÓN TÉRMICA</vt:lpstr>
      <vt:lpstr>PREVISIÓN DE MANTENIMIENTOS</vt:lpstr>
      <vt:lpstr>MODELOS</vt:lpstr>
      <vt:lpstr>Mediano plazo, aportes en etapa 2 de ……..</vt:lpstr>
      <vt:lpstr>Caso libre, escenario sin lluvias</vt:lpstr>
      <vt:lpstr>Presentación de PowerPoint</vt:lpstr>
      <vt:lpstr>SimSEE, CASO LIBRE </vt:lpstr>
      <vt:lpstr>Presentación de PowerPoint</vt:lpstr>
      <vt:lpstr>Programa de generación de la semana 51/15:  </vt:lpstr>
      <vt:lpstr>Programa semanal (viernes) 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3658</cp:revision>
  <dcterms:created xsi:type="dcterms:W3CDTF">2010-01-29T12:03:38Z</dcterms:created>
  <dcterms:modified xsi:type="dcterms:W3CDTF">2015-12-18T13:21:32Z</dcterms:modified>
</cp:coreProperties>
</file>