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 id="2147483720" r:id="rId3"/>
  </p:sldMasterIdLst>
  <p:notesMasterIdLst>
    <p:notesMasterId r:id="rId38"/>
  </p:notesMasterIdLst>
  <p:handoutMasterIdLst>
    <p:handoutMasterId r:id="rId39"/>
  </p:handoutMasterIdLst>
  <p:sldIdLst>
    <p:sldId id="1026" r:id="rId4"/>
    <p:sldId id="1027" r:id="rId5"/>
    <p:sldId id="1285" r:id="rId6"/>
    <p:sldId id="1300" r:id="rId7"/>
    <p:sldId id="1030" r:id="rId8"/>
    <p:sldId id="1001" r:id="rId9"/>
    <p:sldId id="1279" r:id="rId10"/>
    <p:sldId id="1278" r:id="rId11"/>
    <p:sldId id="1280" r:id="rId12"/>
    <p:sldId id="1281" r:id="rId13"/>
    <p:sldId id="1282" r:id="rId14"/>
    <p:sldId id="1355" r:id="rId15"/>
    <p:sldId id="1349" r:id="rId16"/>
    <p:sldId id="1353" r:id="rId17"/>
    <p:sldId id="1351" r:id="rId18"/>
    <p:sldId id="1354" r:id="rId19"/>
    <p:sldId id="1005" r:id="rId20"/>
    <p:sldId id="1345" r:id="rId21"/>
    <p:sldId id="1346" r:id="rId22"/>
    <p:sldId id="1347" r:id="rId23"/>
    <p:sldId id="1247" r:id="rId24"/>
    <p:sldId id="1009" r:id="rId25"/>
    <p:sldId id="1037" r:id="rId26"/>
    <p:sldId id="1283" r:id="rId27"/>
    <p:sldId id="1313" r:id="rId28"/>
    <p:sldId id="1314" r:id="rId29"/>
    <p:sldId id="1356" r:id="rId30"/>
    <p:sldId id="1333" r:id="rId31"/>
    <p:sldId id="1334" r:id="rId32"/>
    <p:sldId id="1340" r:id="rId33"/>
    <p:sldId id="1341" r:id="rId34"/>
    <p:sldId id="1175" r:id="rId35"/>
    <p:sldId id="1133" r:id="rId36"/>
    <p:sldId id="1348" r:id="rId37"/>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3333CC"/>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38" autoAdjust="0"/>
    <p:restoredTop sz="91119" autoAdjust="0"/>
  </p:normalViewPr>
  <p:slideViewPr>
    <p:cSldViewPr>
      <p:cViewPr>
        <p:scale>
          <a:sx n="99" d="100"/>
          <a:sy n="99" d="100"/>
        </p:scale>
        <p:origin x="-636" y="22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24/12/2015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5</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7</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10</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pPr>
                <a:defRPr/>
              </a:pPr>
              <a:t>21</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22</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26</a:t>
            </a:fld>
            <a:endParaRPr lang="es-ES"/>
          </a:p>
        </p:txBody>
      </p:sp>
    </p:spTree>
    <p:extLst>
      <p:ext uri="{BB962C8B-B14F-4D97-AF65-F5344CB8AC3E}">
        <p14:creationId xmlns:p14="http://schemas.microsoft.com/office/powerpoint/2010/main" val="16472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30</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32</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24/12/2015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24/12/2015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24/12/2015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24/12/2015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24/12/2015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24/12/2015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24/12/2015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24/12/2015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24/12/2015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24/12/2015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24/12/2015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5488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8672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355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7227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0551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2057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930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p:transition spd="slow">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92290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017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598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24/12/2015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069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24/12/2015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9B335A-3722-4E19-9229-475C981C6E3D}" type="datetimeFigureOut">
              <a:rPr lang="es-ES" smtClean="0">
                <a:solidFill>
                  <a:prstClr val="black">
                    <a:tint val="75000"/>
                  </a:prstClr>
                </a:solidFill>
                <a:latin typeface="Calibri"/>
                <a:cs typeface="+mn-cs"/>
              </a:rPr>
              <a:pPr fontAlgn="auto">
                <a:spcBef>
                  <a:spcPts val="0"/>
                </a:spcBef>
                <a:spcAft>
                  <a:spcPts val="0"/>
                </a:spcAft>
              </a:pPr>
              <a:t>24/12/2015</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1968FC-E115-4A17-9E50-0AC47AE1C513}" type="slidenum">
              <a:rPr lang="es-ES" smtClean="0">
                <a:solidFill>
                  <a:prstClr val="black">
                    <a:tint val="75000"/>
                  </a:prstClr>
                </a:solidFill>
                <a:latin typeface="Calibri"/>
                <a:cs typeface="+mn-cs"/>
              </a:rPr>
              <a:pPr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val="843998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2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3.emf"/><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24/12/2015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52  de 2015      </a:t>
            </a:r>
            <a:r>
              <a:rPr lang="es-UY" sz="3600" dirty="0" smtClean="0"/>
              <a:t>V3</a:t>
            </a: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19275"/>
            <a:ext cx="3975100" cy="330358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19275"/>
            <a:ext cx="3925887" cy="32861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6629400" cy="665083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686800" cy="533400"/>
          </a:xfrm>
        </p:spPr>
        <p:txBody>
          <a:bodyPr/>
          <a:lstStyle/>
          <a:p>
            <a:r>
              <a:rPr lang="es-UY" sz="2400" dirty="0" smtClean="0"/>
              <a:t>Precipitaciones recientes en río Negro</a:t>
            </a:r>
            <a:endParaRPr lang="es-UY" sz="2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3571875" cy="29146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03" y="2743200"/>
            <a:ext cx="5113581" cy="31813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04345"/>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152400"/>
            <a:ext cx="7772400" cy="609600"/>
          </a:xfrm>
        </p:spPr>
        <p:txBody>
          <a:bodyPr/>
          <a:lstStyle/>
          <a:p>
            <a:r>
              <a:rPr lang="es-UY" dirty="0" smtClean="0"/>
              <a:t>Previsiones de generación eólica</a:t>
            </a:r>
            <a:endParaRPr lang="es-UY"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676400"/>
            <a:ext cx="8934450" cy="30162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533400"/>
          </a:xfrm>
        </p:spPr>
        <p:txBody>
          <a:bodyPr/>
          <a:lstStyle/>
          <a:p>
            <a:r>
              <a:rPr lang="es-UY" dirty="0" smtClean="0"/>
              <a:t>Previsión FING total país</a:t>
            </a:r>
            <a:r>
              <a:rPr lang="es-UY" dirty="0"/>
              <a:t> </a:t>
            </a:r>
            <a:r>
              <a:rPr lang="es-UY" dirty="0" smtClean="0"/>
              <a:t>ídem anterior</a:t>
            </a:r>
            <a:endParaRPr lang="es-UY"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066801"/>
            <a:ext cx="6499833" cy="2819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004109"/>
            <a:ext cx="6499833" cy="2819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163896"/>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609600"/>
          </a:xfrm>
        </p:spPr>
        <p:txBody>
          <a:bodyPr/>
          <a:lstStyle/>
          <a:p>
            <a:r>
              <a:rPr lang="es-UY" sz="2000" dirty="0" smtClean="0"/>
              <a:t>Previsiones diarias, base </a:t>
            </a:r>
            <a:r>
              <a:rPr lang="es-UY" sz="2000" dirty="0" err="1" smtClean="0"/>
              <a:t>Meteologica</a:t>
            </a:r>
            <a:r>
              <a:rPr lang="es-UY" sz="2000" dirty="0" smtClean="0"/>
              <a:t> corregidas por parques aún no pronosticados (pequeños y en mismo sitio) y disponibilidad</a:t>
            </a:r>
            <a:endParaRPr lang="es-UY" sz="2000" dirty="0"/>
          </a:p>
        </p:txBody>
      </p:sp>
      <p:sp>
        <p:nvSpPr>
          <p:cNvPr id="3" name="2 CuadroTexto"/>
          <p:cNvSpPr txBox="1"/>
          <p:nvPr/>
        </p:nvSpPr>
        <p:spPr>
          <a:xfrm>
            <a:off x="762000" y="5638800"/>
            <a:ext cx="7543800" cy="276999"/>
          </a:xfrm>
          <a:prstGeom prst="rect">
            <a:avLst/>
          </a:prstGeom>
          <a:noFill/>
        </p:spPr>
        <p:txBody>
          <a:bodyPr wrap="square" rtlCol="0">
            <a:spAutoFit/>
          </a:bodyPr>
          <a:lstStyle/>
          <a:p>
            <a:r>
              <a:rPr lang="es-UY" b="1" dirty="0" smtClean="0">
                <a:solidFill>
                  <a:schemeClr val="tx1"/>
                </a:solidFill>
              </a:rPr>
              <a:t>WARNING: SE COMPARA POTENCIA MEDIA CON POTENCIA INSTANTANEA AL FINAL DE LA HORA</a:t>
            </a:r>
            <a:endParaRPr lang="es-UY" b="1" dirty="0">
              <a:solidFill>
                <a:schemeClr val="tx1"/>
              </a:solidFill>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77925"/>
            <a:ext cx="5816600" cy="22796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5802313" cy="23018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28800"/>
            <a:ext cx="5808663" cy="22796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274887"/>
            <a:ext cx="5816600" cy="23082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674937"/>
            <a:ext cx="5802313" cy="228758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83323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838200"/>
          </a:xfrm>
        </p:spPr>
        <p:txBody>
          <a:bodyPr/>
          <a:lstStyle/>
          <a:p>
            <a:r>
              <a:rPr lang="es-UY" dirty="0" smtClean="0"/>
              <a:t>Previsión eólica semana 52 (martes)</a:t>
            </a:r>
            <a:endParaRPr lang="es-UY"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93" y="1143000"/>
            <a:ext cx="8779679" cy="2971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474033"/>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17</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24/12/2015</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17</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0" y="1905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miércoles)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09600"/>
            <a:ext cx="6400800" cy="605567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Precipitaciones previstas para los próximos días, Fuente CPTEC (miércoles)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52" y="1143000"/>
            <a:ext cx="4075113" cy="51117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4060825" cy="51117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65225"/>
            <a:ext cx="4089400" cy="5089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599" y="1165224"/>
            <a:ext cx="4060825" cy="5089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165223"/>
            <a:ext cx="4052887" cy="5089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165225"/>
            <a:ext cx="4075113" cy="50895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5913" y="1153276"/>
            <a:ext cx="4075113" cy="509746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1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additive="base">
                                        <p:cTn id="19" dur="500" fill="hold"/>
                                        <p:tgtEl>
                                          <p:spTgt spid="18436"/>
                                        </p:tgtEl>
                                        <p:attrNameLst>
                                          <p:attrName>ppt_x</p:attrName>
                                        </p:attrNameLst>
                                      </p:cBhvr>
                                      <p:tavLst>
                                        <p:tav tm="0">
                                          <p:val>
                                            <p:strVal val="#ppt_x"/>
                                          </p:val>
                                        </p:tav>
                                        <p:tav tm="100000">
                                          <p:val>
                                            <p:strVal val="#ppt_x"/>
                                          </p:val>
                                        </p:tav>
                                      </p:tavLst>
                                    </p:anim>
                                    <p:anim calcmode="lin" valueType="num">
                                      <p:cBhvr additive="base">
                                        <p:cTn id="20"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7"/>
                                        </p:tgtEl>
                                        <p:attrNameLst>
                                          <p:attrName>style.visibility</p:attrName>
                                        </p:attrNameLst>
                                      </p:cBhvr>
                                      <p:to>
                                        <p:strVal val="visible"/>
                                      </p:to>
                                    </p:set>
                                    <p:anim calcmode="lin" valueType="num">
                                      <p:cBhvr additive="base">
                                        <p:cTn id="25" dur="500" fill="hold"/>
                                        <p:tgtEl>
                                          <p:spTgt spid="18437"/>
                                        </p:tgtEl>
                                        <p:attrNameLst>
                                          <p:attrName>ppt_x</p:attrName>
                                        </p:attrNameLst>
                                      </p:cBhvr>
                                      <p:tavLst>
                                        <p:tav tm="0">
                                          <p:val>
                                            <p:strVal val="#ppt_x"/>
                                          </p:val>
                                        </p:tav>
                                        <p:tav tm="100000">
                                          <p:val>
                                            <p:strVal val="#ppt_x"/>
                                          </p:val>
                                        </p:tav>
                                      </p:tavLst>
                                    </p:anim>
                                    <p:anim calcmode="lin" valueType="num">
                                      <p:cBhvr additive="base">
                                        <p:cTn id="26"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438"/>
                                        </p:tgtEl>
                                        <p:attrNameLst>
                                          <p:attrName>style.visibility</p:attrName>
                                        </p:attrNameLst>
                                      </p:cBhvr>
                                      <p:to>
                                        <p:strVal val="visible"/>
                                      </p:to>
                                    </p:set>
                                    <p:anim calcmode="lin" valueType="num">
                                      <p:cBhvr additive="base">
                                        <p:cTn id="31" dur="500" fill="hold"/>
                                        <p:tgtEl>
                                          <p:spTgt spid="18438"/>
                                        </p:tgtEl>
                                        <p:attrNameLst>
                                          <p:attrName>ppt_x</p:attrName>
                                        </p:attrNameLst>
                                      </p:cBhvr>
                                      <p:tavLst>
                                        <p:tav tm="0">
                                          <p:val>
                                            <p:strVal val="#ppt_x"/>
                                          </p:val>
                                        </p:tav>
                                        <p:tav tm="100000">
                                          <p:val>
                                            <p:strVal val="#ppt_x"/>
                                          </p:val>
                                        </p:tav>
                                      </p:tavLst>
                                    </p:anim>
                                    <p:anim calcmode="lin" valueType="num">
                                      <p:cBhvr additive="base">
                                        <p:cTn id="32"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39"/>
                                        </p:tgtEl>
                                        <p:attrNameLst>
                                          <p:attrName>style.visibility</p:attrName>
                                        </p:attrNameLst>
                                      </p:cBhvr>
                                      <p:to>
                                        <p:strVal val="visible"/>
                                      </p:to>
                                    </p:set>
                                    <p:anim calcmode="lin" valueType="num">
                                      <p:cBhvr additive="base">
                                        <p:cTn id="37" dur="500" fill="hold"/>
                                        <p:tgtEl>
                                          <p:spTgt spid="18439"/>
                                        </p:tgtEl>
                                        <p:attrNameLst>
                                          <p:attrName>ppt_x</p:attrName>
                                        </p:attrNameLst>
                                      </p:cBhvr>
                                      <p:tavLst>
                                        <p:tav tm="0">
                                          <p:val>
                                            <p:strVal val="#ppt_x"/>
                                          </p:val>
                                        </p:tav>
                                        <p:tav tm="100000">
                                          <p:val>
                                            <p:strVal val="#ppt_x"/>
                                          </p:val>
                                        </p:tav>
                                      </p:tavLst>
                                    </p:anim>
                                    <p:anim calcmode="lin" valueType="num">
                                      <p:cBhvr additive="base">
                                        <p:cTn id="38"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440"/>
                                        </p:tgtEl>
                                        <p:attrNameLst>
                                          <p:attrName>style.visibility</p:attrName>
                                        </p:attrNameLst>
                                      </p:cBhvr>
                                      <p:to>
                                        <p:strVal val="visible"/>
                                      </p:to>
                                    </p:set>
                                    <p:anim calcmode="lin" valueType="num">
                                      <p:cBhvr additive="base">
                                        <p:cTn id="43" dur="500" fill="hold"/>
                                        <p:tgtEl>
                                          <p:spTgt spid="18440"/>
                                        </p:tgtEl>
                                        <p:attrNameLst>
                                          <p:attrName>ppt_x</p:attrName>
                                        </p:attrNameLst>
                                      </p:cBhvr>
                                      <p:tavLst>
                                        <p:tav tm="0">
                                          <p:val>
                                            <p:strVal val="#ppt_x"/>
                                          </p:val>
                                        </p:tav>
                                        <p:tav tm="100000">
                                          <p:val>
                                            <p:strVal val="#ppt_x"/>
                                          </p:val>
                                        </p:tav>
                                      </p:tavLst>
                                    </p:anim>
                                    <p:anim calcmode="lin" valueType="num">
                                      <p:cBhvr additive="base">
                                        <p:cTn id="44"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24/12/2015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a:t>
            </a:r>
            <a:r>
              <a:rPr lang="es-UY" sz="2400" b="1" kern="0" dirty="0">
                <a:solidFill>
                  <a:srgbClr val="FF9900"/>
                </a:solidFill>
                <a:latin typeface="Tahoma"/>
              </a:rPr>
              <a:t>(miércoles)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295400"/>
            <a:ext cx="4099971" cy="4953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4099971" cy="4953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79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4953000" y="88024"/>
            <a:ext cx="3505200" cy="1143000"/>
          </a:xfrm>
        </p:spPr>
        <p:txBody>
          <a:bodyPr/>
          <a:lstStyle/>
          <a:p>
            <a:r>
              <a:rPr lang="es-UY" sz="1800" dirty="0" smtClean="0"/>
              <a:t>Previsión aportes Salto Grande (Fuente CTM, miércoles)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954"/>
            <a:ext cx="4800599" cy="530639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655" y="1219200"/>
            <a:ext cx="3014663" cy="30099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375133"/>
            <a:ext cx="5715000" cy="250126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22</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24/12/2015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22</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2015-52</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05600" y="1219200"/>
            <a:ext cx="2649538" cy="2133600"/>
          </a:xfrm>
        </p:spPr>
        <p:txBody>
          <a:bodyPr/>
          <a:lstStyle/>
          <a:p>
            <a:r>
              <a:rPr lang="es-MX" sz="2800" dirty="0" smtClean="0"/>
              <a:t>COSTO GENERACIÓN TÉRMICA</a:t>
            </a:r>
            <a:endParaRPr lang="es-ES" sz="2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6448425" cy="494889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074" y="3886200"/>
            <a:ext cx="4382440" cy="29337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675938" cy="3505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762000"/>
          </a:xfrm>
        </p:spPr>
        <p:txBody>
          <a:bodyPr/>
          <a:lstStyle/>
          <a:p>
            <a:r>
              <a:rPr lang="es-UY" dirty="0" smtClean="0"/>
              <a:t>Mediano plazo, aportes en etapa 2 de 4300 m3/s en la segunda etapa</a:t>
            </a:r>
            <a:endParaRPr lang="es-UY"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9842"/>
            <a:ext cx="8115300" cy="494855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288292"/>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914400"/>
          </a:xfrm>
        </p:spPr>
        <p:txBody>
          <a:bodyPr/>
          <a:lstStyle/>
          <a:p>
            <a:r>
              <a:rPr lang="es-UY" dirty="0"/>
              <a:t>Mediano plazo, aportes en etapa 2 de 8000 m3/s en la segunda etapa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524000"/>
            <a:ext cx="8191500" cy="499502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765786"/>
      </p:ext>
    </p:extLst>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5800" y="142875"/>
            <a:ext cx="7772400" cy="847725"/>
          </a:xfrm>
        </p:spPr>
        <p:txBody>
          <a:bodyPr/>
          <a:lstStyle/>
          <a:p>
            <a:r>
              <a:rPr lang="es-UY" sz="2400" dirty="0" smtClean="0"/>
              <a:t>Caso libre, escenario sin lluvias</a:t>
            </a:r>
            <a:endParaRPr lang="es-UY"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47157" cy="4724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323025"/>
      </p:ext>
    </p:extLst>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488228" cy="616704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500753"/>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51/15</a:t>
            </a:r>
            <a:endParaRPr lang="es-ES" sz="2800" dirty="0" smtClean="0"/>
          </a:p>
        </p:txBody>
      </p:sp>
      <p:sp>
        <p:nvSpPr>
          <p:cNvPr id="32770" name="Rectangle 3"/>
          <p:cNvSpPr>
            <a:spLocks noGrp="1" noChangeArrowheads="1"/>
          </p:cNvSpPr>
          <p:nvPr>
            <p:ph type="body" sz="half" idx="2"/>
          </p:nvPr>
        </p:nvSpPr>
        <p:spPr>
          <a:xfrm>
            <a:off x="152400" y="914400"/>
            <a:ext cx="8715375" cy="4953000"/>
          </a:xfrm>
        </p:spPr>
        <p:txBody>
          <a:bodyPr/>
          <a:lstStyle/>
          <a:p>
            <a:pPr marL="285750" indent="-285750" algn="just">
              <a:spcBef>
                <a:spcPts val="600"/>
              </a:spcBef>
              <a:spcAft>
                <a:spcPts val="0"/>
              </a:spcAft>
              <a:buFont typeface="Arial" panose="020B0604020202020204" pitchFamily="34" charset="0"/>
              <a:buChar char="•"/>
            </a:pPr>
            <a:r>
              <a:rPr lang="es-ES" sz="1800" b="1" dirty="0">
                <a:solidFill>
                  <a:schemeClr val="tx1"/>
                </a:solidFill>
                <a:latin typeface="Calibri"/>
                <a:ea typeface="Times New Roman"/>
                <a:cs typeface="Arial"/>
              </a:rPr>
              <a:t>Durante la semana el despacho </a:t>
            </a:r>
            <a:r>
              <a:rPr lang="es-ES" sz="1800" b="1" dirty="0" smtClean="0">
                <a:solidFill>
                  <a:schemeClr val="tx1"/>
                </a:solidFill>
                <a:latin typeface="Calibri"/>
                <a:ea typeface="Times New Roman"/>
                <a:cs typeface="Arial"/>
              </a:rPr>
              <a:t>se </a:t>
            </a:r>
            <a:r>
              <a:rPr lang="es-ES" sz="1800" b="1" dirty="0">
                <a:solidFill>
                  <a:schemeClr val="tx1"/>
                </a:solidFill>
                <a:latin typeface="Calibri"/>
                <a:ea typeface="Times New Roman"/>
                <a:cs typeface="Arial"/>
              </a:rPr>
              <a:t>realizó con los generadores auto despachados y Salto Grande a pleno, el río Negro cierra la demanda a cota constante. </a:t>
            </a:r>
            <a:endParaRPr lang="es-ES" sz="1800" b="1" dirty="0" smtClean="0">
              <a:solidFill>
                <a:schemeClr val="tx1"/>
              </a:solidFill>
              <a:latin typeface="Calibri"/>
              <a:ea typeface="Times New Roman"/>
              <a:cs typeface="Arial"/>
            </a:endParaRPr>
          </a:p>
          <a:p>
            <a:pPr marL="285750" indent="-285750" algn="just">
              <a:spcBef>
                <a:spcPts val="600"/>
              </a:spcBef>
              <a:spcAft>
                <a:spcPts val="0"/>
              </a:spcAft>
              <a:buFont typeface="Arial" panose="020B0604020202020204" pitchFamily="34" charset="0"/>
              <a:buChar char="•"/>
            </a:pPr>
            <a:r>
              <a:rPr lang="es-ES" sz="1800" b="1" dirty="0" smtClean="0">
                <a:solidFill>
                  <a:schemeClr val="tx1"/>
                </a:solidFill>
                <a:latin typeface="Calibri"/>
                <a:ea typeface="Times New Roman"/>
                <a:cs typeface="Arial"/>
              </a:rPr>
              <a:t>Se estarán exportando excedentes hidráulicos durante toda la semana</a:t>
            </a:r>
          </a:p>
          <a:p>
            <a:pPr marL="285750" indent="-285750" algn="just">
              <a:spcBef>
                <a:spcPts val="600"/>
              </a:spcBef>
              <a:spcAft>
                <a:spcPts val="0"/>
              </a:spcAft>
              <a:buFont typeface="Arial" panose="020B0604020202020204" pitchFamily="34" charset="0"/>
              <a:buChar char="•"/>
            </a:pPr>
            <a:r>
              <a:rPr lang="es-ES" sz="1800" b="1" dirty="0" smtClean="0">
                <a:solidFill>
                  <a:schemeClr val="tx1"/>
                </a:solidFill>
                <a:latin typeface="Calibri"/>
                <a:ea typeface="Times New Roman"/>
                <a:cs typeface="Arial"/>
              </a:rPr>
              <a:t>Se recibió energía de Argentina reemplazando generación térmica en carácter de energía a devolver (spot quedó en cero)</a:t>
            </a:r>
          </a:p>
          <a:p>
            <a:pPr marL="285750" indent="-285750" algn="just">
              <a:spcBef>
                <a:spcPts val="600"/>
              </a:spcBef>
              <a:spcAft>
                <a:spcPts val="0"/>
              </a:spcAft>
              <a:buFont typeface="Arial" panose="020B0604020202020204" pitchFamily="34" charset="0"/>
              <a:buChar char="•"/>
            </a:pPr>
            <a:r>
              <a:rPr lang="es-ES" sz="1800" b="1" dirty="0" smtClean="0">
                <a:solidFill>
                  <a:schemeClr val="tx1"/>
                </a:solidFill>
                <a:latin typeface="Calibri"/>
                <a:ea typeface="Times New Roman"/>
                <a:cs typeface="Arial"/>
              </a:rPr>
              <a:t>Han continuado las precipitaciones en todas las cuencas con un pronunciado aumento de aportes en todas las centrales. </a:t>
            </a:r>
            <a:r>
              <a:rPr lang="es-ES" sz="1800" b="1" dirty="0">
                <a:solidFill>
                  <a:schemeClr val="tx1"/>
                </a:solidFill>
                <a:latin typeface="Calibri"/>
                <a:ea typeface="Times New Roman"/>
                <a:cs typeface="Arial"/>
              </a:rPr>
              <a:t> </a:t>
            </a:r>
            <a:endParaRPr lang="es-ES" sz="1800" b="1" dirty="0" smtClean="0">
              <a:solidFill>
                <a:schemeClr val="tx1"/>
              </a:solidFill>
              <a:latin typeface="Calibri"/>
              <a:ea typeface="Times New Roman"/>
              <a:cs typeface="Arial"/>
            </a:endParaRPr>
          </a:p>
          <a:p>
            <a:pPr marL="285750" indent="-285750" algn="just">
              <a:spcBef>
                <a:spcPts val="600"/>
              </a:spcBef>
              <a:spcAft>
                <a:spcPts val="0"/>
              </a:spcAft>
              <a:buFont typeface="Arial" panose="020B0604020202020204" pitchFamily="34" charset="0"/>
              <a:buChar char="•"/>
            </a:pPr>
            <a:r>
              <a:rPr lang="es-ES" sz="1800" b="1" dirty="0" smtClean="0">
                <a:solidFill>
                  <a:schemeClr val="tx1"/>
                </a:solidFill>
                <a:latin typeface="Calibri"/>
                <a:ea typeface="Times New Roman"/>
                <a:cs typeface="Arial"/>
              </a:rPr>
              <a:t>Salto Grande está teniendo su mayor crecida desde que se construyó la central. Están en alerta 1.</a:t>
            </a:r>
          </a:p>
          <a:p>
            <a:pPr marL="285750" indent="-285750" algn="just">
              <a:spcBef>
                <a:spcPts val="600"/>
              </a:spcBef>
              <a:spcAft>
                <a:spcPts val="0"/>
              </a:spcAft>
              <a:buFont typeface="Arial" panose="020B0604020202020204" pitchFamily="34" charset="0"/>
              <a:buChar char="•"/>
            </a:pPr>
            <a:r>
              <a:rPr lang="es-ES" sz="1800" b="1" dirty="0" smtClean="0">
                <a:solidFill>
                  <a:schemeClr val="tx1"/>
                </a:solidFill>
                <a:latin typeface="Calibri"/>
                <a:ea typeface="Times New Roman"/>
                <a:cs typeface="Arial"/>
              </a:rPr>
              <a:t>La potencia disponible en SG ha sido del orden de los 600 MW para </a:t>
            </a:r>
            <a:r>
              <a:rPr lang="es-ES" sz="1800" b="1" dirty="0">
                <a:solidFill>
                  <a:schemeClr val="tx1"/>
                </a:solidFill>
                <a:latin typeface="Calibri"/>
                <a:ea typeface="Times New Roman"/>
                <a:cs typeface="Arial"/>
              </a:rPr>
              <a:t>U</a:t>
            </a:r>
            <a:r>
              <a:rPr lang="es-ES" sz="1800" b="1" dirty="0" smtClean="0">
                <a:solidFill>
                  <a:schemeClr val="tx1"/>
                </a:solidFill>
                <a:latin typeface="Calibri"/>
                <a:ea typeface="Times New Roman"/>
                <a:cs typeface="Arial"/>
              </a:rPr>
              <a:t>ruguay.</a:t>
            </a:r>
          </a:p>
          <a:p>
            <a:pPr marL="285750" indent="-285750" algn="just">
              <a:spcBef>
                <a:spcPts val="600"/>
              </a:spcBef>
              <a:spcAft>
                <a:spcPts val="0"/>
              </a:spcAft>
              <a:buFont typeface="Arial" panose="020B0604020202020204" pitchFamily="34" charset="0"/>
              <a:buChar char="•"/>
            </a:pPr>
            <a:r>
              <a:rPr lang="es-ES" sz="1800" b="1" dirty="0" smtClean="0">
                <a:solidFill>
                  <a:schemeClr val="tx1"/>
                </a:solidFill>
                <a:latin typeface="Calibri"/>
                <a:ea typeface="Times New Roman"/>
                <a:cs typeface="Arial"/>
              </a:rPr>
              <a:t>Terra está vertiendo desde hoy.</a:t>
            </a:r>
          </a:p>
          <a:p>
            <a:pPr marL="285750" indent="-285750" algn="just">
              <a:spcBef>
                <a:spcPts val="600"/>
              </a:spcBef>
              <a:spcAft>
                <a:spcPts val="0"/>
              </a:spcAft>
              <a:buFont typeface="Arial" panose="020B0604020202020204" pitchFamily="34" charset="0"/>
              <a:buChar char="•"/>
            </a:pPr>
            <a:endParaRPr lang="es-ES" sz="1800" b="1" dirty="0">
              <a:solidFill>
                <a:schemeClr val="tx1"/>
              </a:solidFill>
              <a:latin typeface="Calibri"/>
              <a:ea typeface="Times New Roman"/>
              <a:cs typeface="Arial"/>
            </a:endParaRPr>
          </a:p>
          <a:p>
            <a:endParaRPr lang="es-ES" sz="1800" dirty="0">
              <a:solidFill>
                <a:srgbClr val="FF0000"/>
              </a:solidFill>
              <a:latin typeface="Calibri"/>
              <a:ea typeface="Times New Roman"/>
              <a:cs typeface="Arial"/>
            </a:endParaRPr>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400" dirty="0" err="1" smtClean="0"/>
              <a:t>SimSEE</a:t>
            </a:r>
            <a:r>
              <a:rPr lang="es-UY" sz="2400" dirty="0" smtClean="0"/>
              <a:t>, CASO LIBRE </a:t>
            </a:r>
            <a:endParaRPr lang="es-UY"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599"/>
            <a:ext cx="8610600" cy="549580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52400"/>
            <a:ext cx="7295347" cy="6477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32</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24/12/2015</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32</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52/15: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a:t>
            </a:r>
            <a:r>
              <a:rPr lang="es-UY" dirty="0" smtClean="0"/>
              <a:t>(jueves)</a:t>
            </a:r>
            <a:r>
              <a:rPr lang="es-UY" dirty="0" smtClean="0"/>
              <a:t/>
            </a:r>
            <a:br>
              <a:rPr lang="es-UY" dirty="0" smtClean="0"/>
            </a:br>
            <a:endParaRPr lang="es-E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702647"/>
            <a:ext cx="6019799" cy="313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962400"/>
            <a:ext cx="341799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685800"/>
          </a:xfrm>
        </p:spPr>
        <p:txBody>
          <a:bodyPr/>
          <a:lstStyle/>
          <a:p>
            <a:r>
              <a:rPr lang="es-UY" dirty="0" smtClean="0"/>
              <a:t>Principales </a:t>
            </a:r>
            <a:r>
              <a:rPr lang="es-UY" dirty="0"/>
              <a:t>t</a:t>
            </a:r>
            <a:r>
              <a:rPr lang="es-UY" dirty="0" smtClean="0"/>
              <a:t>rabajos en la red</a:t>
            </a:r>
            <a:endParaRPr lang="es-UY" dirty="0"/>
          </a:p>
        </p:txBody>
      </p:sp>
      <p:sp>
        <p:nvSpPr>
          <p:cNvPr id="4" name="3 CuadroTexto"/>
          <p:cNvSpPr txBox="1"/>
          <p:nvPr/>
        </p:nvSpPr>
        <p:spPr>
          <a:xfrm>
            <a:off x="400050" y="5867400"/>
            <a:ext cx="6400800" cy="338554"/>
          </a:xfrm>
          <a:prstGeom prst="rect">
            <a:avLst/>
          </a:prstGeom>
          <a:noFill/>
        </p:spPr>
        <p:txBody>
          <a:bodyPr wrap="square" rtlCol="0">
            <a:spAutoFit/>
          </a:bodyPr>
          <a:lstStyle/>
          <a:p>
            <a:r>
              <a:rPr lang="es-UY" sz="1600" dirty="0" smtClean="0">
                <a:solidFill>
                  <a:srgbClr val="FF0000"/>
                </a:solidFill>
              </a:rPr>
              <a:t>Las pruebas de </a:t>
            </a:r>
            <a:r>
              <a:rPr lang="es-UY" sz="1600" dirty="0" err="1" smtClean="0">
                <a:solidFill>
                  <a:srgbClr val="FF0000"/>
                </a:solidFill>
              </a:rPr>
              <a:t>conversora</a:t>
            </a:r>
            <a:r>
              <a:rPr lang="es-UY" sz="1600" dirty="0" smtClean="0">
                <a:solidFill>
                  <a:srgbClr val="FF0000"/>
                </a:solidFill>
              </a:rPr>
              <a:t> se postergan hasta el 11 de </a:t>
            </a:r>
            <a:r>
              <a:rPr lang="es-UY" sz="1600" dirty="0" err="1" smtClean="0">
                <a:solidFill>
                  <a:srgbClr val="FF0000"/>
                </a:solidFill>
              </a:rPr>
              <a:t>energo</a:t>
            </a:r>
            <a:endParaRPr lang="es-UY" sz="1600" dirty="0">
              <a:solidFill>
                <a:srgbClr val="FF0000"/>
              </a:solidFill>
            </a:endParaRPr>
          </a:p>
        </p:txBody>
      </p:sp>
      <p:pic>
        <p:nvPicPr>
          <p:cNvPr id="1026" name="Picture 2" descr="C:\Users\ut518794\AppData\Local\Microsoft\Windows\Temporary Internet Files\Content.Outlook\HOXQ2V99\Semana_2015-52 v1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3408"/>
            <a:ext cx="9144000" cy="209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086300"/>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38100"/>
            <a:ext cx="7772400" cy="914400"/>
          </a:xfrm>
        </p:spPr>
        <p:txBody>
          <a:bodyPr/>
          <a:lstStyle/>
          <a:p>
            <a:r>
              <a:rPr lang="es-UY" dirty="0" smtClean="0"/>
              <a:t>Perspectivas para la semana 52</a:t>
            </a:r>
            <a:br>
              <a:rPr lang="es-UY" dirty="0" smtClean="0"/>
            </a:br>
            <a:r>
              <a:rPr lang="es-UY" dirty="0" smtClean="0"/>
              <a:t>(</a:t>
            </a:r>
            <a:r>
              <a:rPr lang="es-UY" dirty="0" err="1" smtClean="0"/>
              <a:t>informacion</a:t>
            </a:r>
            <a:r>
              <a:rPr lang="es-UY" dirty="0" smtClean="0"/>
              <a:t> de miércoles 23) </a:t>
            </a:r>
          </a:p>
        </p:txBody>
      </p:sp>
      <p:sp>
        <p:nvSpPr>
          <p:cNvPr id="31746" name="5 Marcador de contenido"/>
          <p:cNvSpPr>
            <a:spLocks noGrp="1"/>
          </p:cNvSpPr>
          <p:nvPr>
            <p:ph idx="1"/>
          </p:nvPr>
        </p:nvSpPr>
        <p:spPr>
          <a:xfrm>
            <a:off x="0" y="914400"/>
            <a:ext cx="8991600" cy="5562600"/>
          </a:xfrm>
        </p:spPr>
        <p:txBody>
          <a:bodyPr/>
          <a:lstStyle/>
          <a:p>
            <a:endParaRPr lang="es-ES" sz="1800" dirty="0" smtClean="0">
              <a:solidFill>
                <a:srgbClr val="FF0000"/>
              </a:solidFill>
            </a:endParaRPr>
          </a:p>
          <a:p>
            <a:r>
              <a:rPr lang="es-ES" sz="1800" dirty="0" smtClean="0">
                <a:solidFill>
                  <a:schemeClr val="tx1"/>
                </a:solidFill>
                <a:latin typeface="Calibri"/>
                <a:ea typeface="Times New Roman"/>
                <a:cs typeface="Arial"/>
              </a:rPr>
              <a:t>Existen algunas previsiones de temperaturas muy altas  para el fin de semana y por tanto se esperan demandas altas para esas fechas.</a:t>
            </a:r>
            <a:endParaRPr lang="es-ES" sz="1800" dirty="0">
              <a:solidFill>
                <a:schemeClr val="tx1"/>
              </a:solidFill>
              <a:latin typeface="Calibri"/>
              <a:ea typeface="Times New Roman"/>
              <a:cs typeface="Arial"/>
            </a:endParaRPr>
          </a:p>
          <a:p>
            <a:r>
              <a:rPr lang="es-ES" sz="1800" dirty="0" smtClean="0">
                <a:solidFill>
                  <a:schemeClr val="tx1"/>
                </a:solidFill>
                <a:latin typeface="Calibri"/>
                <a:ea typeface="Times New Roman"/>
                <a:cs typeface="Arial"/>
              </a:rPr>
              <a:t>Adicionalmente a todas las lluvias ya acontecidas , continúan las mismas y existe una alerta naranja aún vigente hasta la tarde para el río Negro. Existen registros pluviométricos correspondientes al día de ayer martes del orden de 180 mm caídos en algún pluviómetro de la cuenca inmediata de Salto Grande.</a:t>
            </a:r>
          </a:p>
          <a:p>
            <a:r>
              <a:rPr lang="es-ES" sz="1800" dirty="0" smtClean="0">
                <a:solidFill>
                  <a:schemeClr val="tx1"/>
                </a:solidFill>
                <a:latin typeface="Calibri"/>
                <a:ea typeface="Times New Roman"/>
                <a:cs typeface="Arial"/>
              </a:rPr>
              <a:t>Existen pronósticos de precipitaciones adicionales a las que se están produciendo ahora.</a:t>
            </a:r>
          </a:p>
          <a:p>
            <a:r>
              <a:rPr lang="es-ES" sz="1800" dirty="0" smtClean="0">
                <a:solidFill>
                  <a:schemeClr val="tx1"/>
                </a:solidFill>
                <a:latin typeface="Calibri"/>
                <a:ea typeface="Times New Roman"/>
                <a:cs typeface="Arial"/>
              </a:rPr>
              <a:t>La </a:t>
            </a:r>
            <a:r>
              <a:rPr lang="es-ES" sz="1800" dirty="0">
                <a:solidFill>
                  <a:schemeClr val="tx1"/>
                </a:solidFill>
                <a:latin typeface="Calibri"/>
                <a:ea typeface="Times New Roman"/>
                <a:cs typeface="Arial"/>
              </a:rPr>
              <a:t>situación de los recursos hidráulicos es la siguiente:</a:t>
            </a:r>
            <a:endParaRPr lang="es-UY" sz="1800" dirty="0">
              <a:solidFill>
                <a:schemeClr val="tx1"/>
              </a:solidFill>
              <a:latin typeface="Calibri"/>
              <a:ea typeface="Times New Roman"/>
              <a:cs typeface="Arial"/>
            </a:endParaRPr>
          </a:p>
          <a:p>
            <a:pPr marL="742950" lvl="2" indent="-342900"/>
            <a:r>
              <a:rPr lang="es-ES" sz="1800" dirty="0">
                <a:solidFill>
                  <a:schemeClr val="tx1"/>
                </a:solidFill>
                <a:latin typeface="Calibri"/>
                <a:ea typeface="Times New Roman"/>
                <a:cs typeface="Arial"/>
              </a:rPr>
              <a:t>Río Uruguay, CTM informa el día de hoy </a:t>
            </a:r>
            <a:r>
              <a:rPr lang="es-ES" sz="1800" dirty="0" smtClean="0">
                <a:solidFill>
                  <a:schemeClr val="tx1"/>
                </a:solidFill>
                <a:latin typeface="Calibri"/>
                <a:ea typeface="Times New Roman"/>
                <a:cs typeface="Arial"/>
              </a:rPr>
              <a:t>aportes extremadamente altos con picos superiores a los 30.000 m3/s sin lluvias . CTM realizara una operación </a:t>
            </a:r>
            <a:r>
              <a:rPr lang="es-ES" sz="1800" dirty="0" err="1" smtClean="0">
                <a:solidFill>
                  <a:schemeClr val="tx1"/>
                </a:solidFill>
                <a:latin typeface="Calibri"/>
                <a:ea typeface="Times New Roman"/>
                <a:cs typeface="Arial"/>
              </a:rPr>
              <a:t>extraoridnaria</a:t>
            </a:r>
            <a:r>
              <a:rPr lang="es-ES" sz="1800" dirty="0" smtClean="0">
                <a:solidFill>
                  <a:schemeClr val="tx1"/>
                </a:solidFill>
                <a:latin typeface="Calibri"/>
                <a:ea typeface="Times New Roman"/>
                <a:cs typeface="Arial"/>
              </a:rPr>
              <a:t> llevando el lago aguas arriba a cotas de 37,7  m. La potencia disponible programada por CTM es de aproximadamente de 1100 MW para ambos países.</a:t>
            </a:r>
          </a:p>
          <a:p>
            <a:pPr marL="742950" lvl="2" indent="-342900"/>
            <a:r>
              <a:rPr lang="es-ES" sz="1800" dirty="0" smtClean="0">
                <a:solidFill>
                  <a:srgbClr val="FF0000"/>
                </a:solidFill>
                <a:latin typeface="Calibri"/>
                <a:ea typeface="Times New Roman"/>
                <a:cs typeface="Arial"/>
              </a:rPr>
              <a:t> </a:t>
            </a:r>
            <a:r>
              <a:rPr lang="es-ES" sz="1800" dirty="0" smtClean="0">
                <a:solidFill>
                  <a:schemeClr val="tx1"/>
                </a:solidFill>
                <a:latin typeface="Calibri"/>
                <a:ea typeface="Times New Roman"/>
                <a:cs typeface="Arial"/>
              </a:rPr>
              <a:t>Río </a:t>
            </a:r>
            <a:r>
              <a:rPr lang="es-ES" sz="1800" dirty="0">
                <a:solidFill>
                  <a:schemeClr val="tx1"/>
                </a:solidFill>
                <a:latin typeface="Calibri"/>
                <a:ea typeface="Times New Roman"/>
                <a:cs typeface="Arial"/>
              </a:rPr>
              <a:t>Negro, </a:t>
            </a:r>
            <a:r>
              <a:rPr lang="es-ES" sz="1800" dirty="0" smtClean="0">
                <a:solidFill>
                  <a:schemeClr val="tx1"/>
                </a:solidFill>
                <a:latin typeface="Calibri"/>
                <a:ea typeface="Times New Roman"/>
                <a:cs typeface="Arial"/>
              </a:rPr>
              <a:t>se abrirá vertederos en el día de mañana </a:t>
            </a:r>
            <a:r>
              <a:rPr lang="es-ES" sz="1800" dirty="0">
                <a:solidFill>
                  <a:schemeClr val="tx1"/>
                </a:solidFill>
                <a:latin typeface="Calibri"/>
                <a:ea typeface="Times New Roman"/>
                <a:cs typeface="Arial"/>
              </a:rPr>
              <a:t> </a:t>
            </a:r>
            <a:r>
              <a:rPr lang="es-ES" sz="1800" dirty="0" smtClean="0">
                <a:solidFill>
                  <a:schemeClr val="tx1"/>
                </a:solidFill>
                <a:latin typeface="Calibri"/>
                <a:ea typeface="Times New Roman"/>
                <a:cs typeface="Arial"/>
              </a:rPr>
              <a:t>jueves a 200 m3/s y estará abierto al menos hasta el 2/1. Se estima que Palmar pueda evitar el vertimiento. </a:t>
            </a:r>
            <a:r>
              <a:rPr lang="es-ES" sz="1800" dirty="0">
                <a:solidFill>
                  <a:schemeClr val="tx1"/>
                </a:solidFill>
                <a:latin typeface="Calibri"/>
                <a:ea typeface="Times New Roman"/>
                <a:cs typeface="Arial"/>
              </a:rPr>
              <a:t> </a:t>
            </a:r>
            <a:r>
              <a:rPr lang="es-ES" sz="1800" dirty="0" smtClean="0">
                <a:solidFill>
                  <a:schemeClr val="tx1"/>
                </a:solidFill>
                <a:latin typeface="Calibri"/>
                <a:ea typeface="Times New Roman"/>
                <a:cs typeface="Arial"/>
              </a:rPr>
              <a:t>Lo anterior no contabiliza precipitaciones adicionales que se estén produciendo ahora .</a:t>
            </a: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1371600"/>
            <a:ext cx="9144000" cy="4876800"/>
          </a:xfrm>
        </p:spPr>
        <p:txBody>
          <a:bodyPr/>
          <a:lstStyle/>
          <a:p>
            <a:pPr marL="0"/>
            <a:r>
              <a:rPr lang="es-ES" sz="2400" dirty="0">
                <a:solidFill>
                  <a:schemeClr val="tx1"/>
                </a:solidFill>
                <a:latin typeface="Calibri"/>
                <a:ea typeface="Times New Roman"/>
                <a:cs typeface="Arial"/>
              </a:rPr>
              <a:t>De acuerdo al programa previsto por CTM debido a los altos aportes que se están registrando, a las muy altas cotas de en el Río Negro y a los aportes que cuenten dichas centrales, el despacho propuesto es:</a:t>
            </a:r>
            <a:endParaRPr lang="es-UY" sz="2400" dirty="0">
              <a:solidFill>
                <a:schemeClr val="tx1"/>
              </a:solidFill>
              <a:latin typeface="Calibri"/>
              <a:ea typeface="Times New Roman"/>
              <a:cs typeface="Arial"/>
            </a:endParaRPr>
          </a:p>
          <a:p>
            <a:pPr lvl="1" indent="-342900">
              <a:buFont typeface="Calibri"/>
              <a:buChar char="•"/>
            </a:pPr>
            <a:r>
              <a:rPr lang="es-ES" dirty="0">
                <a:solidFill>
                  <a:schemeClr val="tx1"/>
                </a:solidFill>
                <a:latin typeface="Calibri"/>
                <a:ea typeface="Times New Roman"/>
                <a:cs typeface="Arial"/>
              </a:rPr>
              <a:t>Auto despachados. </a:t>
            </a:r>
            <a:endParaRPr lang="es-UY" dirty="0">
              <a:solidFill>
                <a:schemeClr val="tx1"/>
              </a:solidFill>
              <a:latin typeface="Calibri"/>
              <a:ea typeface="Times New Roman"/>
              <a:cs typeface="Arial"/>
            </a:endParaRPr>
          </a:p>
          <a:p>
            <a:pPr lvl="1" indent="-342900">
              <a:buFont typeface="Calibri"/>
              <a:buChar char="•"/>
            </a:pPr>
            <a:r>
              <a:rPr lang="es-ES" dirty="0">
                <a:solidFill>
                  <a:schemeClr val="tx1"/>
                </a:solidFill>
                <a:latin typeface="Calibri"/>
                <a:ea typeface="Times New Roman"/>
                <a:cs typeface="Arial"/>
              </a:rPr>
              <a:t>Salto a pleno exportando excedentes.</a:t>
            </a:r>
            <a:endParaRPr lang="es-UY" dirty="0">
              <a:solidFill>
                <a:schemeClr val="tx1"/>
              </a:solidFill>
              <a:latin typeface="Calibri"/>
              <a:ea typeface="Times New Roman"/>
              <a:cs typeface="Arial"/>
            </a:endParaRPr>
          </a:p>
          <a:p>
            <a:pPr lvl="1" indent="-342900">
              <a:buFont typeface="Calibri"/>
              <a:buChar char="•"/>
            </a:pPr>
            <a:r>
              <a:rPr lang="es-ES" dirty="0">
                <a:solidFill>
                  <a:schemeClr val="tx1"/>
                </a:solidFill>
                <a:latin typeface="Calibri"/>
                <a:ea typeface="Times New Roman"/>
                <a:cs typeface="Arial"/>
              </a:rPr>
              <a:t>Rio negro cerrando la demanda y exportando </a:t>
            </a:r>
            <a:r>
              <a:rPr lang="es-ES" dirty="0" smtClean="0">
                <a:solidFill>
                  <a:schemeClr val="tx1"/>
                </a:solidFill>
                <a:latin typeface="Calibri"/>
                <a:ea typeface="Times New Roman"/>
                <a:cs typeface="Arial"/>
              </a:rPr>
              <a:t>excedentes</a:t>
            </a:r>
          </a:p>
          <a:p>
            <a:pPr lvl="1" indent="-342900">
              <a:buFont typeface="Calibri"/>
              <a:buChar char="•"/>
            </a:pPr>
            <a:r>
              <a:rPr lang="es-ES" dirty="0" smtClean="0">
                <a:solidFill>
                  <a:schemeClr val="tx1"/>
                </a:solidFill>
                <a:latin typeface="Calibri"/>
                <a:ea typeface="Times New Roman"/>
                <a:cs typeface="Arial"/>
              </a:rPr>
              <a:t>Para cubrir pico podrá entrar térmico o con energía desde Argentina en devolución.</a:t>
            </a:r>
            <a:endParaRPr lang="es-ES" dirty="0">
              <a:solidFill>
                <a:schemeClr val="tx1"/>
              </a:solidFill>
              <a:latin typeface="Calibri"/>
              <a:ea typeface="Times New Roman"/>
              <a:cs typeface="Arial"/>
            </a:endParaRPr>
          </a:p>
          <a:p>
            <a:pPr marL="457200" lvl="1" indent="0" algn="just">
              <a:spcBef>
                <a:spcPts val="600"/>
              </a:spcBef>
              <a:spcAft>
                <a:spcPts val="0"/>
              </a:spcAft>
              <a:buNone/>
            </a:pPr>
            <a:endParaRPr lang="es-UY" sz="2000" dirty="0">
              <a:solidFill>
                <a:srgbClr val="FF0000"/>
              </a:solidFill>
              <a:latin typeface="Arial"/>
              <a:ea typeface="Times New Roman"/>
              <a:cs typeface="Times New Roma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6</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24/12/2015</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6</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(miércoles) </a:t>
            </a:r>
            <a:br>
              <a:rPr lang="es-ES" sz="2400" dirty="0" smtClean="0"/>
            </a:br>
            <a:endParaRPr lang="es-UY" sz="24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5562600" cy="398372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83002"/>
            <a:ext cx="3181350" cy="314793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smtClean="0"/>
              <a:t>Datos globales semanales  (jueves)</a:t>
            </a:r>
            <a:r>
              <a:rPr lang="es-ES" sz="2400" smtClean="0"/>
              <a:t> Comparación previsto-ejecutado suministro de la demanda </a:t>
            </a:r>
            <a:br>
              <a:rPr lang="es-ES" sz="2400" smtClean="0"/>
            </a:br>
            <a:endParaRPr lang="es-UY" sz="240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4324993" cy="585793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38200"/>
            <a:ext cx="2209800" cy="585793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smtClean="0"/>
              <a:t>Evolución de la demanda</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399"/>
            <a:ext cx="8612188" cy="419224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244919</TotalTime>
  <Words>649</Words>
  <Application>Microsoft Office PowerPoint</Application>
  <PresentationFormat>Presentación en pantalla (4:3)</PresentationFormat>
  <Paragraphs>80</Paragraphs>
  <Slides>34</Slides>
  <Notes>9</Notes>
  <HiddenSlides>0</HiddenSlides>
  <MMClips>0</MMClips>
  <ScaleCrop>false</ScaleCrop>
  <HeadingPairs>
    <vt:vector size="4" baseType="variant">
      <vt:variant>
        <vt:lpstr>Tema</vt:lpstr>
      </vt:variant>
      <vt:variant>
        <vt:i4>3</vt:i4>
      </vt:variant>
      <vt:variant>
        <vt:lpstr>Títulos de diapositiva</vt:lpstr>
      </vt:variant>
      <vt:variant>
        <vt:i4>34</vt:i4>
      </vt:variant>
    </vt:vector>
  </HeadingPairs>
  <TitlesOfParts>
    <vt:vector size="37" baseType="lpstr">
      <vt:lpstr>Presentación en blanco</vt:lpstr>
      <vt:lpstr>Diseño personalizado</vt:lpstr>
      <vt:lpstr>Tema de Office</vt:lpstr>
      <vt:lpstr>Resultados de la semana en curso  y  programación de la semana 52  de 2015      V3   </vt:lpstr>
      <vt:lpstr>Resultados de la semana en curso: Comentarios generales</vt:lpstr>
      <vt:lpstr>Resumen semana actual N° 51/15</vt:lpstr>
      <vt:lpstr>Perspectivas para la semana 52 (informacion de miércoles 23) </vt:lpstr>
      <vt:lpstr>DESPACHO PROPUESTO  </vt:lpstr>
      <vt:lpstr>Resultados de la semana en curso: Comparación ejecutado-programado .  </vt:lpstr>
      <vt:lpstr>Datos globales semanales  (miércoles)  </vt:lpstr>
      <vt:lpstr>Datos globales semanales  (jueves) Comparación previsto-ejecutado suministro de la demanda  </vt:lpstr>
      <vt:lpstr>Evolución de la demanda</vt:lpstr>
      <vt:lpstr>COMPARATIVO DE APORTES DE CENTRALES HIDRAULICAS SALTO GRANDE</vt:lpstr>
      <vt:lpstr>RIO NEGRO</vt:lpstr>
      <vt:lpstr>Precipitaciones recientes en río Negro</vt:lpstr>
      <vt:lpstr>Previsiones de generación eólica</vt:lpstr>
      <vt:lpstr>Previsión FING total país ídem anterior</vt:lpstr>
      <vt:lpstr>Previsiones diarias, base Meteologica corregidas por parques aún no pronosticados (pequeños y en mismo sitio) y disponibilidad</vt:lpstr>
      <vt:lpstr>Previsión eólica semana 52 (martes)</vt:lpstr>
      <vt:lpstr>Semana próxima</vt:lpstr>
      <vt:lpstr>Presentación de PowerPoint</vt:lpstr>
      <vt:lpstr>Presentación de PowerPoint</vt:lpstr>
      <vt:lpstr>Previsión precipitaciones acumuladas INMET y CPTEC (miércoles)</vt:lpstr>
      <vt:lpstr>Previsión aportes Salto Grande (Fuente CTM, miércoles)</vt:lpstr>
      <vt:lpstr>Programación semanal 2015-52 </vt:lpstr>
      <vt:lpstr>COSTO GENERACIÓN TÉRMICA</vt:lpstr>
      <vt:lpstr>PREVISIÓN DE MANTENIMIENTOS</vt:lpstr>
      <vt:lpstr>MODELOS</vt:lpstr>
      <vt:lpstr>Mediano plazo, aportes en etapa 2 de 4300 m3/s en la segunda etapa</vt:lpstr>
      <vt:lpstr>Mediano plazo, aportes en etapa 2 de 8000 m3/s en la segunda etapa</vt:lpstr>
      <vt:lpstr>Caso libre, escenario sin lluvias</vt:lpstr>
      <vt:lpstr>Presentación de PowerPoint</vt:lpstr>
      <vt:lpstr>SimSEE, CASO LIBRE </vt:lpstr>
      <vt:lpstr>Presentación de PowerPoint</vt:lpstr>
      <vt:lpstr>Programa de generación de la semana 52/15:  </vt:lpstr>
      <vt:lpstr>Programa semanal (jueves) </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pvogel</cp:lastModifiedBy>
  <cp:revision>3687</cp:revision>
  <dcterms:created xsi:type="dcterms:W3CDTF">2010-01-29T12:03:38Z</dcterms:created>
  <dcterms:modified xsi:type="dcterms:W3CDTF">2015-12-24T14:44:38Z</dcterms:modified>
</cp:coreProperties>
</file>