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 id="2147483720" r:id="rId3"/>
  </p:sldMasterIdLst>
  <p:notesMasterIdLst>
    <p:notesMasterId r:id="rId44"/>
  </p:notesMasterIdLst>
  <p:handoutMasterIdLst>
    <p:handoutMasterId r:id="rId45"/>
  </p:handoutMasterIdLst>
  <p:sldIdLst>
    <p:sldId id="1026" r:id="rId4"/>
    <p:sldId id="1027" r:id="rId5"/>
    <p:sldId id="1285" r:id="rId6"/>
    <p:sldId id="1300" r:id="rId7"/>
    <p:sldId id="1355" r:id="rId8"/>
    <p:sldId id="1030" r:id="rId9"/>
    <p:sldId id="1001" r:id="rId10"/>
    <p:sldId id="1279" r:id="rId11"/>
    <p:sldId id="1278" r:id="rId12"/>
    <p:sldId id="1280" r:id="rId13"/>
    <p:sldId id="1281" r:id="rId14"/>
    <p:sldId id="1282" r:id="rId15"/>
    <p:sldId id="1403" r:id="rId16"/>
    <p:sldId id="1404" r:id="rId17"/>
    <p:sldId id="1405" r:id="rId18"/>
    <p:sldId id="1350" r:id="rId19"/>
    <p:sldId id="1349" r:id="rId20"/>
    <p:sldId id="1005" r:id="rId21"/>
    <p:sldId id="1345" r:id="rId22"/>
    <p:sldId id="1346" r:id="rId23"/>
    <p:sldId id="1366" r:id="rId24"/>
    <p:sldId id="1367" r:id="rId25"/>
    <p:sldId id="1368" r:id="rId26"/>
    <p:sldId id="1369" r:id="rId27"/>
    <p:sldId id="1370" r:id="rId28"/>
    <p:sldId id="1371" r:id="rId29"/>
    <p:sldId id="1394" r:id="rId30"/>
    <p:sldId id="1399" r:id="rId31"/>
    <p:sldId id="1347" r:id="rId32"/>
    <p:sldId id="1401" r:id="rId33"/>
    <p:sldId id="1009" r:id="rId34"/>
    <p:sldId id="1037" r:id="rId35"/>
    <p:sldId id="1313" r:id="rId36"/>
    <p:sldId id="1340" r:id="rId37"/>
    <p:sldId id="1341" r:id="rId38"/>
    <p:sldId id="1175" r:id="rId39"/>
    <p:sldId id="1133" r:id="rId40"/>
    <p:sldId id="1353" r:id="rId41"/>
    <p:sldId id="1354" r:id="rId42"/>
    <p:sldId id="1348" r:id="rId43"/>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33CC"/>
    <a:srgbClr val="FF0000"/>
    <a:srgbClr val="000000"/>
    <a:srgbClr val="006600"/>
    <a:srgbClr val="CC99FF"/>
    <a:srgbClr val="99FF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38" autoAdjust="0"/>
    <p:restoredTop sz="91119" autoAdjust="0"/>
  </p:normalViewPr>
  <p:slideViewPr>
    <p:cSldViewPr>
      <p:cViewPr>
        <p:scale>
          <a:sx n="113" d="100"/>
          <a:sy n="113" d="100"/>
        </p:scale>
        <p:origin x="-2028" y="66"/>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3C2004C9-7D14-4BCD-80EE-B75246804BA4}" type="datetimeFigureOut">
              <a:rPr lang="es-UY"/>
              <a:pPr>
                <a:defRPr/>
              </a:pPr>
              <a:t>22/04/2016</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0FD3A1B-7DB2-4925-AB35-9A831CF8B64B}" type="slidenum">
              <a:rPr lang="es-UY"/>
              <a:pPr>
                <a:defRPr/>
              </a:pPr>
              <a:t>‹Nº›</a:t>
            </a:fld>
            <a:endParaRPr lang="es-UY"/>
          </a:p>
        </p:txBody>
      </p:sp>
    </p:spTree>
    <p:extLst>
      <p:ext uri="{BB962C8B-B14F-4D97-AF65-F5344CB8AC3E}">
        <p14:creationId xmlns:p14="http://schemas.microsoft.com/office/powerpoint/2010/main" val="1177525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9272D503-31FA-4B26-96F9-F141E17E024F}" type="slidenum">
              <a:rPr lang="es-ES"/>
              <a:pPr>
                <a:defRPr/>
              </a:pPr>
              <a:t>‹Nº›</a:t>
            </a:fld>
            <a:endParaRPr lang="es-ES"/>
          </a:p>
        </p:txBody>
      </p:sp>
    </p:spTree>
    <p:extLst>
      <p:ext uri="{BB962C8B-B14F-4D97-AF65-F5344CB8AC3E}">
        <p14:creationId xmlns:p14="http://schemas.microsoft.com/office/powerpoint/2010/main" val="89486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FB4700-D627-46D8-92AA-611EADFA2D50}"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407554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a:ln/>
        </p:spPr>
      </p:sp>
      <p:sp>
        <p:nvSpPr>
          <p:cNvPr id="34818" name="2 Marcador de notas"/>
          <p:cNvSpPr>
            <a:spLocks noGrp="1"/>
          </p:cNvSpPr>
          <p:nvPr>
            <p:ph type="body" idx="1"/>
          </p:nvPr>
        </p:nvSpPr>
        <p:spPr>
          <a:noFill/>
          <a:ln/>
        </p:spPr>
        <p:txBody>
          <a:bodyPr/>
          <a:lstStyle/>
          <a:p>
            <a:endParaRPr lang="es-UY" smtClean="0"/>
          </a:p>
        </p:txBody>
      </p:sp>
      <p:sp>
        <p:nvSpPr>
          <p:cNvPr id="34819" name="3 Marcador de número de diapositiva"/>
          <p:cNvSpPr>
            <a:spLocks noGrp="1"/>
          </p:cNvSpPr>
          <p:nvPr>
            <p:ph type="sldNum" sz="quarter" idx="5"/>
          </p:nvPr>
        </p:nvSpPr>
        <p:spPr>
          <a:noFill/>
        </p:spPr>
        <p:txBody>
          <a:bodyPr/>
          <a:lstStyle/>
          <a:p>
            <a:fld id="{08D4D1C2-CC23-4421-A15E-5A7587411091}" type="slidenum">
              <a:rPr lang="es-ES" smtClean="0">
                <a:cs typeface="Arial" charset="0"/>
              </a:rPr>
              <a:pPr/>
              <a:t>6</a:t>
            </a:fld>
            <a:endParaRPr lang="es-ES" smtClean="0">
              <a:cs typeface="Arial" charset="0"/>
            </a:endParaRPr>
          </a:p>
        </p:txBody>
      </p:sp>
    </p:spTree>
    <p:extLst>
      <p:ext uri="{BB962C8B-B14F-4D97-AF65-F5344CB8AC3E}">
        <p14:creationId xmlns:p14="http://schemas.microsoft.com/office/powerpoint/2010/main" val="47517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a:ln/>
        </p:spPr>
      </p:sp>
      <p:sp>
        <p:nvSpPr>
          <p:cNvPr id="37890"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AA35D0B8-87A2-4973-BA64-65B21077C753}" type="slidenum">
              <a:rPr lang="es-ES" smtClean="0">
                <a:solidFill>
                  <a:prstClr val="white"/>
                </a:solidFill>
              </a:rPr>
              <a:pPr>
                <a:defRPr/>
              </a:pPr>
              <a:t>8</a:t>
            </a:fld>
            <a:endParaRPr lang="es-ES">
              <a:solidFill>
                <a:prstClr val="white"/>
              </a:solidFill>
            </a:endParaRPr>
          </a:p>
        </p:txBody>
      </p:sp>
    </p:spTree>
    <p:extLst>
      <p:ext uri="{BB962C8B-B14F-4D97-AF65-F5344CB8AC3E}">
        <p14:creationId xmlns:p14="http://schemas.microsoft.com/office/powerpoint/2010/main" val="58706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11</a:t>
            </a:fld>
            <a:endParaRPr lang="es-ES"/>
          </a:p>
        </p:txBody>
      </p:sp>
    </p:spTree>
    <p:extLst>
      <p:ext uri="{BB962C8B-B14F-4D97-AF65-F5344CB8AC3E}">
        <p14:creationId xmlns:p14="http://schemas.microsoft.com/office/powerpoint/2010/main" val="10255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a:ln/>
        </p:spPr>
      </p:sp>
      <p:sp>
        <p:nvSpPr>
          <p:cNvPr id="4915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88E0002E-579A-408D-99CD-5D528022B203}" type="slidenum">
              <a:rPr lang="es-ES" smtClean="0">
                <a:solidFill>
                  <a:prstClr val="white"/>
                </a:solidFill>
              </a:rPr>
              <a:pPr>
                <a:defRPr/>
              </a:pPr>
              <a:t>15</a:t>
            </a:fld>
            <a:endParaRPr lang="es-ES">
              <a:solidFill>
                <a:prstClr val="white"/>
              </a:solidFill>
            </a:endParaRPr>
          </a:p>
        </p:txBody>
      </p:sp>
    </p:spTree>
    <p:extLst>
      <p:ext uri="{BB962C8B-B14F-4D97-AF65-F5344CB8AC3E}">
        <p14:creationId xmlns:p14="http://schemas.microsoft.com/office/powerpoint/2010/main" val="104719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9E98D1-A96B-45CB-A0AE-C692755B147B}" type="slidenum">
              <a:rPr lang="es-ES">
                <a:solidFill>
                  <a:schemeClr val="accent2"/>
                </a:solidFill>
              </a:rPr>
              <a:pPr algn="r"/>
              <a:t>31</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2057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34</a:t>
            </a:fld>
            <a:endParaRPr lang="es-ES"/>
          </a:p>
        </p:txBody>
      </p:sp>
    </p:spTree>
    <p:extLst>
      <p:ext uri="{BB962C8B-B14F-4D97-AF65-F5344CB8AC3E}">
        <p14:creationId xmlns:p14="http://schemas.microsoft.com/office/powerpoint/2010/main" val="494502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36</a:t>
            </a:fld>
            <a:endParaRPr lang="es-ES"/>
          </a:p>
        </p:txBody>
      </p:sp>
    </p:spTree>
    <p:extLst>
      <p:ext uri="{BB962C8B-B14F-4D97-AF65-F5344CB8AC3E}">
        <p14:creationId xmlns:p14="http://schemas.microsoft.com/office/powerpoint/2010/main" val="157473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E6549B4A-18AE-4774-AAD7-85CB6D600CA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23064D5-4406-4579-B006-7C98156DEA3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885EEE14-E266-4CE8-99FF-286638C511A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2187D61A-A334-4A43-83CC-8369BAFF1AEF}" type="datetimeFigureOut">
              <a:rPr lang="es-ES"/>
              <a:pPr>
                <a:defRPr/>
              </a:pPr>
              <a:t>22/04/2016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F15D18A-A9D0-423F-9DFB-C608E6E7A48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63262D5-2756-4287-883D-75F2592A888A}" type="datetimeFigureOut">
              <a:rPr lang="es-ES"/>
              <a:pPr>
                <a:defRPr/>
              </a:pPr>
              <a:t>22/04/2016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CF96857-8923-4988-9281-FD445385C887}"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48253C44-82C5-4D96-A700-BECEE5FD4211}" type="datetimeFigureOut">
              <a:rPr lang="es-ES"/>
              <a:pPr>
                <a:defRPr/>
              </a:pPr>
              <a:t>22/04/2016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9C168B-E8AB-48C6-8BAD-22749BDAF0D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61019869-8E4F-4A64-823C-7DC27066302C}" type="datetimeFigureOut">
              <a:rPr lang="es-ES"/>
              <a:pPr>
                <a:defRPr/>
              </a:pPr>
              <a:t>22/04/2016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CE822CB-FD26-4BDB-9326-EDD9B1BB2D7F}"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1DC2D9F1-4211-4984-BE4E-3BC34B481665}" type="datetimeFigureOut">
              <a:rPr lang="es-ES"/>
              <a:pPr>
                <a:defRPr/>
              </a:pPr>
              <a:t>22/04/2016</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6D8F200-B7EE-4EDF-B4B8-C36915742A7D}"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40A4EF87-7A4F-435B-ABAF-FBFAD32DC47C}" type="datetimeFigureOut">
              <a:rPr lang="es-ES"/>
              <a:pPr>
                <a:defRPr/>
              </a:pPr>
              <a:t>22/04/2016</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7D5AE0D-30EF-47C8-BDB7-5797BEE31CF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13B2726-D855-4371-A511-9C11945E0661}" type="datetimeFigureOut">
              <a:rPr lang="es-ES"/>
              <a:pPr>
                <a:defRPr/>
              </a:pPr>
              <a:t>22/04/2016</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43B2280-1C8A-464B-9EE9-7BF9968269D4}"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C0ED6C7-F122-4E38-A7A1-C95F2B057D64}" type="datetimeFigureOut">
              <a:rPr lang="es-ES"/>
              <a:pPr>
                <a:defRPr/>
              </a:pPr>
              <a:t>22/04/2016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B0E8AF1-7BE1-4281-A09C-CB3EAB136AE9}"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58BF9844-3923-4487-8BAC-1EADE7C919F1}"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90D9901-F414-47FC-A51C-7BF9E3C3A828}" type="datetimeFigureOut">
              <a:rPr lang="es-ES"/>
              <a:pPr>
                <a:defRPr/>
              </a:pPr>
              <a:t>22/04/2016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8114961-7B60-4833-A79C-BB211A7E207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231184D-EB63-49ED-86C0-6A4AD8AB81EA}" type="datetimeFigureOut">
              <a:rPr lang="es-ES"/>
              <a:pPr>
                <a:defRPr/>
              </a:pPr>
              <a:t>22/04/2016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AF8B677-8D66-4529-8BB5-31246491DE6C}"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5AA28C7-2CB5-4C98-A188-92C3E5C1B4E0}" type="datetimeFigureOut">
              <a:rPr lang="es-ES"/>
              <a:pPr>
                <a:defRPr/>
              </a:pPr>
              <a:t>22/04/2016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4562EF-7ABE-4681-941B-3835901FE9FA}"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22/04/2016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95488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22/04/2016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86720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22/04/2016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93556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22/04/2016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07227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22/04/2016</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10551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22/04/2016</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72057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22/04/2016</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09300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CFC9F892-0C99-494E-9153-EF5DED801FDD}"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22/04/2016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92290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22/04/2016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9017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22/04/2016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0598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22/04/2016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50692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CC6D8DDB-4182-4A8E-A2AE-8BC2DBE44DBB}"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80F8CD15-550C-48B3-94C0-CFCC92E4B4DC}"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6B8823FF-E932-4FFB-926B-5993D43907B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7000308B-22FF-4987-985E-7B6657E61B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F96557B0-DC58-4BF9-91AF-95E539E36FF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6FA01125-9754-4E37-AF06-5715D56073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8E3ED19-1BAE-40AE-93CB-3DC550614C46}"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71912AEF-6975-43E7-B260-CACBDAE971EB}" type="datetimeFigureOut">
              <a:rPr lang="es-ES"/>
              <a:pPr>
                <a:defRPr/>
              </a:pPr>
              <a:t>22/04/2016</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DCC2CA2E-2802-4CB1-AB56-A0A33D04102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9B335A-3722-4E19-9229-475C981C6E3D}" type="datetimeFigureOut">
              <a:rPr lang="es-ES" smtClean="0">
                <a:solidFill>
                  <a:prstClr val="black">
                    <a:tint val="75000"/>
                  </a:prstClr>
                </a:solidFill>
                <a:latin typeface="Calibri"/>
                <a:cs typeface="+mn-cs"/>
              </a:rPr>
              <a:pPr fontAlgn="auto">
                <a:spcBef>
                  <a:spcPts val="0"/>
                </a:spcBef>
                <a:spcAft>
                  <a:spcPts val="0"/>
                </a:spcAft>
              </a:pPr>
              <a:t>22/04/2016</a:t>
            </a:fld>
            <a:endParaRPr lang="es-ES">
              <a:solidFill>
                <a:prstClr val="black">
                  <a:tint val="75000"/>
                </a:prstClr>
              </a:solidFill>
              <a:latin typeface="Calibri"/>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ES">
              <a:solidFill>
                <a:prstClr val="black">
                  <a:tint val="75000"/>
                </a:prstClr>
              </a:solidFill>
              <a:latin typeface="Calibri"/>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1968FC-E115-4A17-9E50-0AC47AE1C513}" type="slidenum">
              <a:rPr lang="es-ES" smtClean="0">
                <a:solidFill>
                  <a:prstClr val="black">
                    <a:tint val="75000"/>
                  </a:prstClr>
                </a:solidFill>
                <a:latin typeface="Calibri"/>
                <a:cs typeface="+mn-cs"/>
              </a:rPr>
              <a:pPr fontAlgn="auto">
                <a:spcBef>
                  <a:spcPts val="0"/>
                </a:spcBef>
                <a:spcAft>
                  <a:spcPts val="0"/>
                </a:spcAft>
              </a:pPr>
              <a:t>‹Nº›</a:t>
            </a:fld>
            <a:endParaRPr lang="es-ES">
              <a:solidFill>
                <a:prstClr val="black">
                  <a:tint val="75000"/>
                </a:prstClr>
              </a:solidFill>
              <a:latin typeface="Calibri"/>
              <a:cs typeface="+mn-cs"/>
            </a:endParaRPr>
          </a:p>
        </p:txBody>
      </p:sp>
    </p:spTree>
    <p:extLst>
      <p:ext uri="{BB962C8B-B14F-4D97-AF65-F5344CB8AC3E}">
        <p14:creationId xmlns:p14="http://schemas.microsoft.com/office/powerpoint/2010/main" val="8439982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38.emf"/></Relationships>
</file>

<file path=ppt/slides/_rels/slide3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3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9CFCA67-E025-442F-AAC3-F3A453365793}"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C18F812-E739-4583-BE6F-5892523A37E9}"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44BBD37C-B19C-4EFE-9838-E18DDBF812D7}" type="datetime1">
              <a:rPr lang="es-ES"/>
              <a:pPr/>
              <a:t>22/04/2016</a:t>
            </a:fld>
            <a:endParaRPr lang="es-ES"/>
          </a:p>
        </p:txBody>
      </p:sp>
      <p:sp>
        <p:nvSpPr>
          <p:cNvPr id="27652" name="Rectangle 2"/>
          <p:cNvSpPr>
            <a:spLocks noGrp="1" noChangeArrowheads="1"/>
          </p:cNvSpPr>
          <p:nvPr>
            <p:ph type="ctrTitle" idx="4294967295"/>
          </p:nvPr>
        </p:nvSpPr>
        <p:spPr>
          <a:xfrm>
            <a:off x="533400" y="28194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16  de </a:t>
            </a:r>
            <a:r>
              <a:rPr lang="es-UY" sz="3600" dirty="0" smtClean="0"/>
              <a:t>2017      V1</a:t>
            </a:r>
            <a:br>
              <a:rPr lang="es-UY" sz="3600" dirty="0" smtClean="0"/>
            </a:br>
            <a:r>
              <a:rPr lang="es-UY" sz="3600" dirty="0" smtClean="0"/>
              <a:t/>
            </a:r>
            <a:br>
              <a:rPr lang="es-UY" sz="3600" dirty="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title"/>
          </p:nvPr>
        </p:nvSpPr>
        <p:spPr>
          <a:xfrm>
            <a:off x="685800" y="381000"/>
            <a:ext cx="7772400" cy="609600"/>
          </a:xfrm>
        </p:spPr>
        <p:txBody>
          <a:bodyPr/>
          <a:lstStyle/>
          <a:p>
            <a:r>
              <a:rPr lang="es-UY" dirty="0" smtClean="0"/>
              <a:t>Evolución de la demanda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143000"/>
            <a:ext cx="8766161" cy="42672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152400"/>
            <a:ext cx="7772400" cy="1143000"/>
          </a:xfrm>
        </p:spPr>
        <p:txBody>
          <a:bodyPr/>
          <a:lstStyle/>
          <a:p>
            <a:r>
              <a:rPr lang="es-UY" sz="2400" dirty="0" smtClean="0"/>
              <a:t>COMPARATIVO DE APORTES DE CENTRALES HIDRAULICAS</a:t>
            </a:r>
            <a:r>
              <a:rPr lang="es-UY" dirty="0" smtClean="0"/>
              <a:t/>
            </a:r>
            <a:br>
              <a:rPr lang="es-UY" dirty="0" smtClean="0"/>
            </a:br>
            <a:r>
              <a:rPr lang="es-UY" sz="2000" dirty="0" smtClean="0"/>
              <a:t>SALTO GRANDE</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13706"/>
            <a:ext cx="3925887" cy="32861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704976"/>
            <a:ext cx="3975100" cy="330358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0" y="0"/>
            <a:ext cx="1524000" cy="2362200"/>
          </a:xfrm>
        </p:spPr>
        <p:txBody>
          <a:bodyPr/>
          <a:lstStyle/>
          <a:p>
            <a:r>
              <a:rPr lang="es-UY" sz="2800" smtClean="0"/>
              <a:t>RIO NEGRO</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014" y="152400"/>
            <a:ext cx="6532082" cy="65532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0"/>
            <a:ext cx="8686800" cy="685800"/>
          </a:xfrm>
        </p:spPr>
        <p:txBody>
          <a:bodyPr/>
          <a:lstStyle/>
          <a:p>
            <a:r>
              <a:rPr lang="es-UY" sz="2000" dirty="0" smtClean="0"/>
              <a:t>Hidrógrafo Terra, sin considerar pronósticos de precipitaciones</a:t>
            </a:r>
            <a:endParaRPr lang="es-UY" sz="20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838200"/>
            <a:ext cx="5879087" cy="36576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5467" y="4250267"/>
            <a:ext cx="3813175" cy="2357765"/>
          </a:xfrm>
          <a:prstGeom prst="rect">
            <a:avLst/>
          </a:prstGeom>
          <a:noFill/>
          <a:ln w="31750" cmpd="thickThin">
            <a:solidFill>
              <a:schemeClr val="tx1"/>
            </a:solidFill>
            <a:miter lim="800000"/>
            <a:headEnd/>
            <a:tailEnd/>
          </a:ln>
          <a:effectLst/>
        </p:spPr>
      </p:pic>
    </p:spTree>
    <p:extLst>
      <p:ext uri="{BB962C8B-B14F-4D97-AF65-F5344CB8AC3E}">
        <p14:creationId xmlns:p14="http://schemas.microsoft.com/office/powerpoint/2010/main" val="977336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3629"/>
            <a:ext cx="8458200" cy="765629"/>
          </a:xfrm>
        </p:spPr>
        <p:txBody>
          <a:bodyPr/>
          <a:lstStyle/>
          <a:p>
            <a:r>
              <a:rPr lang="es-UY" sz="2400" dirty="0" smtClean="0"/>
              <a:t>Hidrógrafo de Palmar sin considerar lluvias previstas</a:t>
            </a:r>
            <a:endParaRPr lang="es-UY" sz="2400"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7191375" cy="38100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114800"/>
            <a:ext cx="4111625" cy="2536823"/>
          </a:xfrm>
          <a:prstGeom prst="rect">
            <a:avLst/>
          </a:prstGeom>
          <a:solidFill>
            <a:schemeClr val="bg1"/>
          </a:solidFill>
          <a:ln w="31750" cmpd="thickThin">
            <a:solidFill>
              <a:schemeClr val="tx1"/>
            </a:solidFill>
            <a:miter lim="800000"/>
            <a:headEnd/>
            <a:tailEnd/>
          </a:ln>
          <a:effectLst/>
        </p:spPr>
      </p:pic>
    </p:spTree>
    <p:extLst>
      <p:ext uri="{BB962C8B-B14F-4D97-AF65-F5344CB8AC3E}">
        <p14:creationId xmlns:p14="http://schemas.microsoft.com/office/powerpoint/2010/main" val="2113023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p:nvPr>
        </p:nvSpPr>
        <p:spPr>
          <a:xfrm>
            <a:off x="4584454" y="76200"/>
            <a:ext cx="4330946" cy="1219200"/>
          </a:xfrm>
        </p:spPr>
        <p:txBody>
          <a:bodyPr/>
          <a:lstStyle/>
          <a:p>
            <a:r>
              <a:rPr lang="es-UY" sz="2400" dirty="0" smtClean="0"/>
              <a:t>Previsión aportes Salto Grande (Fuente CTM, jueves)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7734300" cy="441960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598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7772400" cy="381000"/>
          </a:xfrm>
        </p:spPr>
        <p:txBody>
          <a:bodyPr/>
          <a:lstStyle/>
          <a:p>
            <a:r>
              <a:rPr lang="es-UY" sz="2400" dirty="0" smtClean="0"/>
              <a:t>PRONOSTICOS SEMANA 16/16 (jueves)</a:t>
            </a:r>
            <a:endParaRPr lang="es-UY"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438694" cy="190500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00400"/>
            <a:ext cx="8438694" cy="1918784"/>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240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 y="76200"/>
            <a:ext cx="8534400" cy="381000"/>
          </a:xfrm>
        </p:spPr>
        <p:txBody>
          <a:bodyPr/>
          <a:lstStyle/>
          <a:p>
            <a:r>
              <a:rPr lang="es-UY" sz="2400" dirty="0" smtClean="0"/>
              <a:t>Previsiones de generación eólica fecha </a:t>
            </a:r>
            <a:r>
              <a:rPr lang="es-UY" sz="2400" dirty="0" smtClean="0"/>
              <a:t>21</a:t>
            </a:r>
            <a:r>
              <a:rPr lang="es-UY" sz="2400" dirty="0" smtClean="0"/>
              <a:t>/4/16</a:t>
            </a:r>
            <a:endParaRPr lang="es-UY" sz="2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3400"/>
            <a:ext cx="7620000" cy="1709518"/>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867" y="2362200"/>
            <a:ext cx="7612818" cy="1737321"/>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867" y="4267200"/>
            <a:ext cx="7612818" cy="1749035"/>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810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B53D2DE-A390-4E89-AA63-6E28F5E1DBAF}" type="slidenum">
              <a:rPr lang="es-ES"/>
              <a:pPr algn="r"/>
              <a:t>18</a:t>
            </a:fld>
            <a:endParaRPr lang="es-ES"/>
          </a:p>
        </p:txBody>
      </p:sp>
      <p:sp>
        <p:nvSpPr>
          <p:cNvPr id="44034"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D9BB8CAD-7C9F-4857-A3FC-B9822F3D9F07}" type="datetime1">
              <a:rPr lang="es-ES"/>
              <a:pPr/>
              <a:t>22/04/2016</a:t>
            </a:fld>
            <a:endParaRPr lang="es-ES"/>
          </a:p>
        </p:txBody>
      </p:sp>
      <p:sp>
        <p:nvSpPr>
          <p:cNvPr id="44035"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2C8676EB-3889-4967-8CC4-DB9A9AAB0A42}" type="slidenum">
              <a:rPr lang="es-ES"/>
              <a:pPr algn="r"/>
              <a:t>18</a:t>
            </a:fld>
            <a:endParaRPr lang="es-ES"/>
          </a:p>
        </p:txBody>
      </p:sp>
      <p:sp>
        <p:nvSpPr>
          <p:cNvPr id="44036"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1 Título"/>
          <p:cNvSpPr txBox="1">
            <a:spLocks/>
          </p:cNvSpPr>
          <p:nvPr/>
        </p:nvSpPr>
        <p:spPr bwMode="auto">
          <a:xfrm>
            <a:off x="0" y="19050"/>
            <a:ext cx="8915400" cy="590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Previsión temperaturas (</a:t>
            </a:r>
            <a:r>
              <a:rPr kumimoji="0" lang="es-UY" sz="2400" b="1" i="0" u="none" strike="noStrike" kern="0" cap="none" spc="0" normalizeH="0" baseline="0" noProof="0" dirty="0" err="1" smtClean="0">
                <a:ln>
                  <a:noFill/>
                </a:ln>
                <a:solidFill>
                  <a:srgbClr val="FF9900"/>
                </a:solidFill>
                <a:effectLst/>
                <a:uLnTx/>
                <a:uFillTx/>
                <a:latin typeface="Tahoma"/>
                <a:ea typeface="+mj-ea"/>
                <a:cs typeface="+mj-cs"/>
              </a:rPr>
              <a:t>Accuweather</a:t>
            </a:r>
            <a:r>
              <a:rPr kumimoji="0" lang="es-UY" sz="2400" b="1" i="0" u="none" strike="noStrike" kern="0" cap="none" spc="0" normalizeH="0" baseline="0" noProof="0" dirty="0" smtClean="0">
                <a:ln>
                  <a:noFill/>
                </a:ln>
                <a:solidFill>
                  <a:srgbClr val="FF9900"/>
                </a:solidFill>
                <a:effectLst/>
                <a:uLnTx/>
                <a:uFillTx/>
                <a:latin typeface="Tahoma"/>
                <a:ea typeface="+mj-ea"/>
                <a:cs typeface="+mj-cs"/>
              </a:rPr>
              <a:t>, viernes)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81" y="762000"/>
            <a:ext cx="6396037" cy="5757862"/>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231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A3A420D4-D2C9-4468-AB52-40C63950F791}"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5E83B099-8C8E-4F25-A48D-0099CC2648E7}" type="datetime1">
              <a:rPr lang="es-ES"/>
              <a:pPr/>
              <a:t>22/04/2016</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9D7675E7-5A2C-40F2-BE51-E3ED691F46C2}"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1 Título"/>
          <p:cNvSpPr txBox="1">
            <a:spLocks/>
          </p:cNvSpPr>
          <p:nvPr/>
        </p:nvSpPr>
        <p:spPr bwMode="auto">
          <a:xfrm>
            <a:off x="304800" y="381000"/>
            <a:ext cx="8610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a:defRPr/>
            </a:pPr>
            <a:r>
              <a:rPr kumimoji="0" lang="es-UY" sz="1800" b="1" i="0" u="none" strike="noStrike" kern="0" cap="none" spc="0" normalizeH="0" baseline="0" noProof="0" dirty="0" smtClean="0">
                <a:ln>
                  <a:noFill/>
                </a:ln>
                <a:solidFill>
                  <a:srgbClr val="FF9900"/>
                </a:solidFill>
                <a:effectLst/>
                <a:uLnTx/>
                <a:uFillTx/>
                <a:latin typeface="Tahoma"/>
              </a:rPr>
              <a:t>Precipitaciones previstas para los próximos días, Fuente CPTEC </a:t>
            </a:r>
            <a:r>
              <a:rPr lang="pt-BR" sz="1800" dirty="0"/>
              <a:t>BRAMS (3 Dias) - (5 x 5 km)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1800" b="1" i="0" u="none" strike="noStrike" kern="0" cap="none" spc="0" normalizeH="0" baseline="0" noProof="0" dirty="0" smtClean="0">
                <a:ln>
                  <a:noFill/>
                </a:ln>
                <a:solidFill>
                  <a:srgbClr val="FF9900"/>
                </a:solidFill>
                <a:effectLst/>
                <a:uLnTx/>
                <a:uFillTx/>
                <a:latin typeface="Tahoma"/>
              </a:rPr>
              <a:t> (actualizado viernes)</a:t>
            </a:r>
          </a:p>
          <a:p>
            <a:pPr marL="0" marR="0" lvl="0" indent="0" algn="ctr" defTabSz="914400" rtl="0" eaLnBrk="0" fontAlgn="base" latinLnBrk="0" hangingPunct="0">
              <a:lnSpc>
                <a:spcPct val="100000"/>
              </a:lnSpc>
              <a:spcBef>
                <a:spcPct val="0"/>
              </a:spcBef>
              <a:spcAft>
                <a:spcPct val="0"/>
              </a:spcAft>
              <a:buClrTx/>
              <a:buSzTx/>
              <a:buFontTx/>
              <a:buNone/>
              <a:tabLst/>
              <a:defRPr/>
            </a:pPr>
            <a:r>
              <a:rPr lang="es-UY" sz="1800" kern="0" dirty="0" smtClean="0">
                <a:latin typeface="Tahoma"/>
              </a:rPr>
              <a:t>Viernes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 </a:t>
            </a:r>
            <a:endParaRPr kumimoji="0" lang="es-UY" sz="3200" b="1" i="0" u="none" strike="noStrike" kern="0" cap="none" spc="0" normalizeH="0" baseline="0" noProof="0" dirty="0" smtClean="0">
              <a:ln>
                <a:noFill/>
              </a:ln>
              <a:solidFill>
                <a:srgbClr val="FF9900"/>
              </a:solidFill>
              <a:effectLst/>
              <a:uLnTx/>
              <a:uFillTx/>
              <a:latin typeface="Tahoma"/>
              <a:ea typeface="+mj-ea"/>
              <a:cs typeface="+mj-cs"/>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475" y="1219200"/>
            <a:ext cx="4081463" cy="5072062"/>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1543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1 Título"/>
          <p:cNvSpPr txBox="1">
            <a:spLocks/>
          </p:cNvSpPr>
          <p:nvPr/>
        </p:nvSpPr>
        <p:spPr bwMode="auto">
          <a:xfrm>
            <a:off x="593725"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a:defRPr/>
            </a:pPr>
            <a:r>
              <a:rPr lang="es-UY" sz="1800" kern="0" dirty="0">
                <a:ea typeface="+mn-ea"/>
                <a:cs typeface="Arial" charset="0"/>
              </a:rPr>
              <a:t>Precipitaciones previstas para los próximos días, Fuente </a:t>
            </a:r>
            <a:r>
              <a:rPr lang="es-UY" sz="1800" kern="0" dirty="0" smtClean="0">
                <a:ea typeface="+mn-ea"/>
                <a:cs typeface="Arial" charset="0"/>
              </a:rPr>
              <a:t>CPTEC </a:t>
            </a:r>
            <a:r>
              <a:rPr lang="pt-BR" sz="1800" dirty="0"/>
              <a:t>BRAMS (3 Dias) - (5 x 5 km) </a:t>
            </a:r>
          </a:p>
          <a:p>
            <a:pPr lvl="0">
              <a:defRPr/>
            </a:pPr>
            <a:r>
              <a:rPr lang="es-UY" sz="1800" kern="0" dirty="0" smtClean="0">
                <a:ea typeface="+mn-ea"/>
                <a:cs typeface="Arial" charset="0"/>
              </a:rPr>
              <a:t>(</a:t>
            </a:r>
            <a:r>
              <a:rPr lang="es-UY" sz="1800" kern="0" dirty="0">
                <a:ea typeface="+mn-ea"/>
                <a:cs typeface="Arial" charset="0"/>
              </a:rPr>
              <a:t>actualizado viernes)</a:t>
            </a:r>
          </a:p>
          <a:p>
            <a:pPr lvl="0">
              <a:defRPr/>
            </a:pPr>
            <a:r>
              <a:rPr lang="es-UY" sz="1800" kern="0" dirty="0" smtClean="0">
                <a:ea typeface="+mn-ea"/>
                <a:cs typeface="Arial" charset="0"/>
              </a:rPr>
              <a:t>Sábado</a:t>
            </a:r>
            <a:endParaRPr lang="es-UY" sz="1800" kern="0" dirty="0">
              <a:ea typeface="+mn-ea"/>
              <a:cs typeface="Arial" charset="0"/>
            </a:endParaRPr>
          </a:p>
          <a:p>
            <a:pPr lvl="0">
              <a:defRPr/>
            </a:pPr>
            <a:r>
              <a:rPr lang="es-UY" sz="2400" b="0" kern="0" dirty="0" smtClean="0">
                <a:solidFill>
                  <a:srgbClr val="FFFFFF"/>
                </a:solidFill>
                <a:ea typeface="+mn-ea"/>
                <a:cs typeface="Arial" charset="0"/>
              </a:rPr>
              <a:t>Viernes</a:t>
            </a:r>
            <a:endParaRPr lang="es-UY" sz="2400" b="0" kern="0" dirty="0">
              <a:solidFill>
                <a:srgbClr val="FFFFFF"/>
              </a:solidFill>
              <a:ea typeface="+mn-ea"/>
              <a:cs typeface="Arial"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7029" y="1227667"/>
            <a:ext cx="4073525" cy="508000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916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1 Título"/>
          <p:cNvSpPr txBox="1">
            <a:spLocks/>
          </p:cNvSpPr>
          <p:nvPr/>
        </p:nvSpPr>
        <p:spPr bwMode="auto">
          <a:xfrm>
            <a:off x="152400" y="228600"/>
            <a:ext cx="8839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a:defRPr/>
            </a:pPr>
            <a:r>
              <a:rPr lang="es-UY" sz="1800" kern="0" dirty="0">
                <a:ea typeface="+mn-ea"/>
                <a:cs typeface="Arial" charset="0"/>
              </a:rPr>
              <a:t>Precipitaciones previstas para los próximos días, Fuente </a:t>
            </a:r>
            <a:r>
              <a:rPr lang="es-UY" sz="1800" kern="0" dirty="0" smtClean="0">
                <a:ea typeface="+mn-ea"/>
                <a:cs typeface="Arial" charset="0"/>
              </a:rPr>
              <a:t>CPTEC  </a:t>
            </a:r>
            <a:r>
              <a:rPr lang="pt-BR" sz="1800" dirty="0"/>
              <a:t>BRAMS (3 Dias) - (5 x 5 km) </a:t>
            </a:r>
          </a:p>
          <a:p>
            <a:pPr lvl="0">
              <a:defRPr/>
            </a:pPr>
            <a:r>
              <a:rPr lang="es-UY" sz="1800" kern="0" dirty="0" smtClean="0">
                <a:ea typeface="+mn-ea"/>
                <a:cs typeface="Arial" charset="0"/>
              </a:rPr>
              <a:t>(</a:t>
            </a:r>
            <a:r>
              <a:rPr lang="es-UY" sz="1800" kern="0" dirty="0">
                <a:ea typeface="+mn-ea"/>
                <a:cs typeface="Arial" charset="0"/>
              </a:rPr>
              <a:t>actualizado viernes)</a:t>
            </a:r>
          </a:p>
          <a:p>
            <a:pPr lvl="0">
              <a:defRPr/>
            </a:pPr>
            <a:r>
              <a:rPr lang="es-UY" sz="1800" kern="0" dirty="0" smtClean="0">
                <a:ea typeface="+mn-ea"/>
                <a:cs typeface="Arial" charset="0"/>
              </a:rPr>
              <a:t>Domingo</a:t>
            </a:r>
            <a:endParaRPr lang="es-UY" sz="1800" kern="0" dirty="0">
              <a:ea typeface="+mn-ea"/>
              <a:cs typeface="Arial"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238" y="1295400"/>
            <a:ext cx="4073525" cy="5100638"/>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53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1 Título"/>
          <p:cNvSpPr txBox="1">
            <a:spLocks/>
          </p:cNvSpPr>
          <p:nvPr/>
        </p:nvSpPr>
        <p:spPr bwMode="auto">
          <a:xfrm>
            <a:off x="381000" y="76200"/>
            <a:ext cx="7985125"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1800" kern="0" dirty="0">
                <a:ea typeface="+mn-ea"/>
                <a:cs typeface="Arial" charset="0"/>
              </a:rPr>
              <a:t>Precipitaciones previstas para los próximos días, </a:t>
            </a:r>
            <a:r>
              <a:rPr lang="es-UY" sz="1800" kern="0" dirty="0" smtClean="0">
                <a:ea typeface="+mn-ea"/>
                <a:cs typeface="Arial" charset="0"/>
              </a:rPr>
              <a:t>Fuente INMET  </a:t>
            </a:r>
            <a:r>
              <a:rPr lang="es-UY" sz="1800" kern="0" dirty="0">
                <a:ea typeface="+mn-ea"/>
                <a:cs typeface="Arial" charset="0"/>
              </a:rPr>
              <a:t>(actualizado viernes)</a:t>
            </a:r>
          </a:p>
          <a:p>
            <a:pPr lvl="0">
              <a:defRPr/>
            </a:pPr>
            <a:r>
              <a:rPr lang="es-UY" sz="1800" kern="0" dirty="0" smtClean="0">
                <a:ea typeface="+mn-ea"/>
                <a:cs typeface="Arial" charset="0"/>
              </a:rPr>
              <a:t>viernes</a:t>
            </a:r>
            <a:endParaRPr lang="es-UY" sz="1800" kern="0" dirty="0">
              <a:ea typeface="+mn-ea"/>
              <a:cs typeface="Arial"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43000"/>
            <a:ext cx="4081463" cy="508000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5664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1 Título"/>
          <p:cNvSpPr txBox="1">
            <a:spLocks/>
          </p:cNvSpPr>
          <p:nvPr/>
        </p:nvSpPr>
        <p:spPr bwMode="auto">
          <a:xfrm>
            <a:off x="593725"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2400" kern="0" dirty="0">
                <a:ea typeface="+mn-ea"/>
                <a:cs typeface="Arial" charset="0"/>
              </a:rPr>
              <a:t>Precipitaciones previstas para los próximos días, Fuente </a:t>
            </a:r>
            <a:r>
              <a:rPr lang="es-UY" sz="2400" kern="0" dirty="0" smtClean="0">
                <a:ea typeface="+mn-ea"/>
                <a:cs typeface="Arial" charset="0"/>
              </a:rPr>
              <a:t>CPTEC </a:t>
            </a:r>
            <a:r>
              <a:rPr lang="es-UY" sz="2400" kern="0" dirty="0">
                <a:ea typeface="+mn-ea"/>
                <a:cs typeface="Arial" charset="0"/>
              </a:rPr>
              <a:t>(actualizado </a:t>
            </a:r>
            <a:r>
              <a:rPr lang="es-UY" sz="2400" kern="0" dirty="0" smtClean="0">
                <a:ea typeface="+mn-ea"/>
                <a:cs typeface="Arial" charset="0"/>
              </a:rPr>
              <a:t>viernes)</a:t>
            </a:r>
          </a:p>
          <a:p>
            <a:pPr lvl="0">
              <a:defRPr/>
            </a:pPr>
            <a:r>
              <a:rPr lang="es-UY" sz="2400" kern="0" dirty="0" smtClean="0">
                <a:ea typeface="+mn-ea"/>
                <a:cs typeface="Arial" charset="0"/>
              </a:rPr>
              <a:t>sábado</a:t>
            </a:r>
            <a:endParaRPr lang="es-UY" sz="2400" kern="0" dirty="0">
              <a:ea typeface="+mn-ea"/>
              <a:cs typeface="Arial"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666" y="1219199"/>
            <a:ext cx="4081463" cy="5100637"/>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1527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1 Título"/>
          <p:cNvSpPr txBox="1">
            <a:spLocks/>
          </p:cNvSpPr>
          <p:nvPr/>
        </p:nvSpPr>
        <p:spPr bwMode="auto">
          <a:xfrm>
            <a:off x="593725"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2400" kern="0" dirty="0">
                <a:ea typeface="+mn-ea"/>
                <a:cs typeface="Arial" charset="0"/>
              </a:rPr>
              <a:t>Precipitaciones previstas para los próximos días, Fuente </a:t>
            </a:r>
            <a:r>
              <a:rPr lang="es-UY" sz="2400" kern="0" dirty="0" smtClean="0">
                <a:ea typeface="+mn-ea"/>
                <a:cs typeface="Arial" charset="0"/>
              </a:rPr>
              <a:t>CPTEC </a:t>
            </a:r>
            <a:r>
              <a:rPr lang="es-UY" sz="2400" kern="0" dirty="0">
                <a:ea typeface="+mn-ea"/>
                <a:cs typeface="Arial" charset="0"/>
              </a:rPr>
              <a:t>(actualizado viernes)</a:t>
            </a:r>
          </a:p>
          <a:p>
            <a:pPr lvl="0">
              <a:defRPr/>
            </a:pPr>
            <a:r>
              <a:rPr lang="es-UY" sz="2400" kern="0" dirty="0" smtClean="0">
                <a:ea typeface="+mn-ea"/>
                <a:cs typeface="Arial" charset="0"/>
              </a:rPr>
              <a:t> Domingo</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599" y="1371599"/>
            <a:ext cx="4073525" cy="5100637"/>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8024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593725"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2400" kern="0" dirty="0">
                <a:ea typeface="+mn-ea"/>
                <a:cs typeface="Arial" charset="0"/>
              </a:rPr>
              <a:t>Precipitaciones previstas para los próximos días, Fuente </a:t>
            </a:r>
            <a:r>
              <a:rPr lang="es-UY" sz="2400" kern="0" dirty="0" smtClean="0">
                <a:ea typeface="+mn-ea"/>
                <a:cs typeface="Arial" charset="0"/>
              </a:rPr>
              <a:t>INMET </a:t>
            </a:r>
            <a:r>
              <a:rPr lang="es-UY" sz="2400" kern="0" dirty="0">
                <a:ea typeface="+mn-ea"/>
                <a:cs typeface="Arial" charset="0"/>
              </a:rPr>
              <a:t>(actualizado viernes)</a:t>
            </a:r>
          </a:p>
          <a:p>
            <a:pPr lvl="0">
              <a:defRPr/>
            </a:pPr>
            <a:r>
              <a:rPr lang="es-UY" sz="2400" kern="0" dirty="0" smtClean="0">
                <a:ea typeface="+mn-ea"/>
                <a:cs typeface="Arial" charset="0"/>
              </a:rPr>
              <a:t>lunes</a:t>
            </a:r>
            <a:endParaRPr lang="es-UY" sz="2400" kern="0" dirty="0">
              <a:ea typeface="+mn-ea"/>
              <a:cs typeface="Arial"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238" y="1219200"/>
            <a:ext cx="4073525" cy="5100637"/>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859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593725"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2400" kern="0" dirty="0">
                <a:ea typeface="+mn-ea"/>
                <a:cs typeface="Arial" charset="0"/>
              </a:rPr>
              <a:t>Precipitaciones previstas para los próximos días, Fuente </a:t>
            </a:r>
            <a:r>
              <a:rPr lang="es-UY" sz="2400" kern="0" dirty="0" smtClean="0">
                <a:ea typeface="+mn-ea"/>
                <a:cs typeface="Arial" charset="0"/>
              </a:rPr>
              <a:t>INMET </a:t>
            </a:r>
            <a:r>
              <a:rPr lang="es-UY" sz="2400" kern="0" dirty="0">
                <a:ea typeface="+mn-ea"/>
                <a:cs typeface="Arial" charset="0"/>
              </a:rPr>
              <a:t>(actualizado viernes)</a:t>
            </a:r>
          </a:p>
          <a:p>
            <a:pPr lvl="0">
              <a:defRPr/>
            </a:pPr>
            <a:r>
              <a:rPr lang="es-UY" sz="2400" kern="0" dirty="0" smtClean="0">
                <a:ea typeface="+mn-ea"/>
                <a:cs typeface="Arial" charset="0"/>
              </a:rPr>
              <a:t>martes</a:t>
            </a:r>
            <a:endParaRPr lang="es-UY" sz="2400" kern="0" dirty="0">
              <a:ea typeface="+mn-ea"/>
              <a:cs typeface="Arial"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905" y="1295400"/>
            <a:ext cx="4073525" cy="5108575"/>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400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457200"/>
            <a:ext cx="7772400" cy="685800"/>
          </a:xfrm>
        </p:spPr>
        <p:txBody>
          <a:bodyPr/>
          <a:lstStyle/>
          <a:p>
            <a:pPr lvl="0">
              <a:defRPr/>
            </a:pPr>
            <a:r>
              <a:rPr lang="es-UY" sz="1800" dirty="0">
                <a:cs typeface="Arial" charset="0"/>
              </a:rPr>
              <a:t>Precipitaciones previstas para los próximos días, Fuente </a:t>
            </a:r>
            <a:r>
              <a:rPr lang="es-UY" sz="1800" dirty="0" smtClean="0">
                <a:cs typeface="Arial" charset="0"/>
              </a:rPr>
              <a:t>INMET </a:t>
            </a:r>
            <a:r>
              <a:rPr lang="es-UY" sz="1800" dirty="0">
                <a:cs typeface="Arial" charset="0"/>
              </a:rPr>
              <a:t>(actualizado viernes)</a:t>
            </a:r>
            <a:br>
              <a:rPr lang="es-UY" sz="1800" dirty="0">
                <a:cs typeface="Arial" charset="0"/>
              </a:rPr>
            </a:br>
            <a:r>
              <a:rPr lang="es-UY" sz="1800" dirty="0" smtClean="0">
                <a:cs typeface="Arial" charset="0"/>
              </a:rPr>
              <a:t>miércoles</a:t>
            </a:r>
            <a:r>
              <a:rPr lang="es-UY" dirty="0">
                <a:cs typeface="Arial" charset="0"/>
              </a:rPr>
              <a:t/>
            </a:r>
            <a:br>
              <a:rPr lang="es-UY" dirty="0">
                <a:cs typeface="Arial" charset="0"/>
              </a:rPr>
            </a:br>
            <a:endParaRPr lang="es-UY"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236" y="990600"/>
            <a:ext cx="4073525" cy="5094287"/>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374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Y" sz="2400" b="1" kern="0" dirty="0">
                <a:solidFill>
                  <a:srgbClr val="FF9900"/>
                </a:solidFill>
                <a:latin typeface="Tahoma"/>
              </a:rPr>
              <a:t>Previsión precipitaciones </a:t>
            </a:r>
            <a:r>
              <a:rPr lang="es-UY" sz="2400" b="1" kern="0" dirty="0" smtClean="0">
                <a:solidFill>
                  <a:srgbClr val="FF9900"/>
                </a:solidFill>
                <a:latin typeface="Tahoma"/>
              </a:rPr>
              <a:t>acumuladas INMET y CPTEC (jueves)</a:t>
            </a:r>
            <a:endParaRPr lang="es-UY" sz="2400" b="1" kern="0" dirty="0">
              <a:solidFill>
                <a:srgbClr val="FF9900"/>
              </a:solidFill>
              <a:latin typeface="Tahoma"/>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299" y="1371600"/>
            <a:ext cx="4087813" cy="5100637"/>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79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228600" y="152400"/>
            <a:ext cx="8686800" cy="609600"/>
          </a:xfrm>
        </p:spPr>
        <p:txBody>
          <a:bodyPr/>
          <a:lstStyle/>
          <a:p>
            <a:pPr algn="ctr"/>
            <a:r>
              <a:rPr lang="es-UY" sz="2800" dirty="0" smtClean="0"/>
              <a:t>Resumen semana actual N° </a:t>
            </a:r>
            <a:r>
              <a:rPr lang="es-UY" sz="2800" dirty="0" smtClean="0"/>
              <a:t>16 y perspectivas semana 17</a:t>
            </a:r>
            <a:endParaRPr lang="es-ES" sz="2800" dirty="0" smtClean="0"/>
          </a:p>
        </p:txBody>
      </p:sp>
      <p:sp>
        <p:nvSpPr>
          <p:cNvPr id="32770" name="Rectangle 3"/>
          <p:cNvSpPr>
            <a:spLocks noGrp="1" noChangeArrowheads="1"/>
          </p:cNvSpPr>
          <p:nvPr>
            <p:ph type="body" sz="half" idx="2"/>
          </p:nvPr>
        </p:nvSpPr>
        <p:spPr>
          <a:xfrm>
            <a:off x="152400" y="609600"/>
            <a:ext cx="8763000" cy="6248400"/>
          </a:xfrm>
        </p:spPr>
        <p:txBody>
          <a:bodyPr/>
          <a:lstStyle/>
          <a:p>
            <a:pPr marL="285750" indent="-285750">
              <a:buFont typeface="Arial" panose="020B0604020202020204" pitchFamily="34" charset="0"/>
              <a:buChar char="•"/>
            </a:pPr>
            <a:r>
              <a:rPr lang="es-ES" sz="1800" b="1" dirty="0" smtClean="0"/>
              <a:t>El despacho ha sido básicamente hidráulico aunque en algunos días el despacho ha necesitado por potencia térmico de hasta PTA.</a:t>
            </a:r>
          </a:p>
          <a:p>
            <a:pPr marL="285750" indent="-285750">
              <a:buFont typeface="Arial" panose="020B0604020202020204" pitchFamily="34" charset="0"/>
              <a:buChar char="•"/>
            </a:pPr>
            <a:r>
              <a:rPr lang="es-ES" sz="1800" b="1" dirty="0" smtClean="0"/>
              <a:t>Durante </a:t>
            </a:r>
            <a:r>
              <a:rPr lang="es-ES" sz="1800" b="1" dirty="0"/>
              <a:t>la semana se han producido precipitaciones muy importantes en todas las centrales que han producido apertura de vertederos en </a:t>
            </a:r>
            <a:r>
              <a:rPr lang="es-ES" sz="1800" b="1" dirty="0" smtClean="0"/>
              <a:t>todas las represas.</a:t>
            </a:r>
            <a:endParaRPr lang="es-UY" sz="1800" b="1" dirty="0"/>
          </a:p>
          <a:p>
            <a:pPr marL="285750" indent="-285750">
              <a:buFont typeface="Arial" panose="020B0604020202020204" pitchFamily="34" charset="0"/>
              <a:buChar char="•"/>
            </a:pPr>
            <a:r>
              <a:rPr lang="es-ES" sz="1800" b="1" dirty="0"/>
              <a:t>En Salto Grande las principales precipitaciones se han  producido en la cuenca inmediata por lo que los aportes han subido significativamente hasta un pico de 22.000 </a:t>
            </a:r>
            <a:r>
              <a:rPr lang="es-ES" sz="1800" b="1" dirty="0" smtClean="0"/>
              <a:t>m3/s. </a:t>
            </a:r>
            <a:r>
              <a:rPr lang="es-ES" sz="1800" b="1" dirty="0"/>
              <a:t>Los citados aportes no han producido aun un descenso en la potencia disponible que produzca la entrada de térmico. La potencia mínima disponible de SG ha sido de 1700 MW para ambos países</a:t>
            </a:r>
            <a:r>
              <a:rPr lang="es-ES" sz="1800" b="1" dirty="0" smtClean="0"/>
              <a:t>.</a:t>
            </a:r>
          </a:p>
          <a:p>
            <a:pPr marL="285750" indent="-285750">
              <a:buFont typeface="Arial" panose="020B0604020202020204" pitchFamily="34" charset="0"/>
              <a:buChar char="•"/>
            </a:pPr>
            <a:r>
              <a:rPr lang="es-ES" sz="1800" b="1" dirty="0" smtClean="0"/>
              <a:t>En caso de darse las lluvias previstas Salto Grande </a:t>
            </a:r>
            <a:r>
              <a:rPr lang="es-ES" sz="1800" b="1" dirty="0" err="1" smtClean="0"/>
              <a:t>esara</a:t>
            </a:r>
            <a:r>
              <a:rPr lang="es-ES" sz="1800" b="1" dirty="0" smtClean="0"/>
              <a:t> con vertederos abiertos por 10 días al menos.</a:t>
            </a:r>
            <a:endParaRPr lang="es-UY" sz="1800" b="1" dirty="0"/>
          </a:p>
          <a:p>
            <a:pPr marL="285750" indent="-285750">
              <a:buFont typeface="Arial" panose="020B0604020202020204" pitchFamily="34" charset="0"/>
              <a:buChar char="•"/>
            </a:pPr>
            <a:r>
              <a:rPr lang="es-ES" sz="1800" b="1" dirty="0"/>
              <a:t>En vista que las lluvias fueron fundamentalmente en la cuenca inmediata, si no se consideran las lluvias previstas los aportes bajan rápidamente.</a:t>
            </a:r>
            <a:endParaRPr lang="es-UY" sz="1800" b="1" dirty="0"/>
          </a:p>
          <a:p>
            <a:pPr marL="285750" indent="-285750">
              <a:buFont typeface="Arial" panose="020B0604020202020204" pitchFamily="34" charset="0"/>
              <a:buChar char="•"/>
            </a:pPr>
            <a:r>
              <a:rPr lang="es-ES" sz="1800" b="1" dirty="0"/>
              <a:t>En el río Negro se produjeron lluvias importantísimas en todas las cuencas pero mayores comparativamente en la cuenca de Terra. </a:t>
            </a:r>
            <a:endParaRPr lang="es-UY" sz="1800" b="1" dirty="0"/>
          </a:p>
          <a:p>
            <a:pPr marL="285750" indent="-285750">
              <a:buFont typeface="Arial" panose="020B0604020202020204" pitchFamily="34" charset="0"/>
              <a:buChar char="•"/>
            </a:pPr>
            <a:endParaRPr lang="es-ES" sz="1800" b="1" dirty="0" smtClean="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Y" sz="2400" b="1" kern="0" dirty="0">
                <a:solidFill>
                  <a:srgbClr val="FF9900"/>
                </a:solidFill>
                <a:latin typeface="Tahoma"/>
              </a:rPr>
              <a:t>Acumulados precipitaciones fuentes CPTEC E INMET, 5 Y 7 </a:t>
            </a:r>
            <a:r>
              <a:rPr lang="es-UY" sz="2400" b="1" kern="0" dirty="0" err="1">
                <a:solidFill>
                  <a:srgbClr val="FF9900"/>
                </a:solidFill>
                <a:latin typeface="Tahoma"/>
              </a:rPr>
              <a:t>dias</a:t>
            </a:r>
            <a:r>
              <a:rPr lang="es-UY" sz="2400" b="1" kern="0" dirty="0">
                <a:solidFill>
                  <a:srgbClr val="FF9900"/>
                </a:solidFill>
                <a:latin typeface="Tahoma"/>
              </a:rPr>
              <a:t> respectivamente</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4088112" cy="4931229"/>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22398"/>
            <a:ext cx="4088112" cy="4956629"/>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132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F38914BB-1E21-4911-B83A-61AFEDDC49A6}" type="slidenum">
              <a:rPr lang="es-ES"/>
              <a:pPr algn="r"/>
              <a:t>31</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8AEEAF94-73E0-47DD-ADDE-783E293A928F}" type="datetime1">
              <a:rPr lang="es-ES"/>
              <a:pPr/>
              <a:t>22/04/2016</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67D976-BA5E-4167-91EA-5EF11A973D18}" type="slidenum">
              <a:rPr lang="es-ES"/>
              <a:pPr algn="r"/>
              <a:t>31</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2016-17</a:t>
            </a:r>
            <a:r>
              <a:rPr lang="es-UY" sz="3600" dirty="0" smtClean="0"/>
              <a:t/>
            </a:r>
            <a:br>
              <a:rPr lang="es-UY" sz="3600" dirty="0" smtClean="0"/>
            </a:br>
            <a:endParaRPr lang="es-ES" sz="36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553200" y="1219200"/>
            <a:ext cx="2649538" cy="2133600"/>
          </a:xfrm>
        </p:spPr>
        <p:txBody>
          <a:bodyPr/>
          <a:lstStyle/>
          <a:p>
            <a:r>
              <a:rPr lang="es-MX" sz="2800" dirty="0" smtClean="0"/>
              <a:t>COSTO GENERACIÓN TÉRMICA</a:t>
            </a:r>
            <a:endParaRPr lang="es-ES" sz="2800" dirty="0" smtClean="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46037"/>
            <a:ext cx="6482850" cy="498316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088980"/>
            <a:ext cx="3948113" cy="263642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914400"/>
            <a:ext cx="7772400" cy="304800"/>
          </a:xfrm>
        </p:spPr>
        <p:txBody>
          <a:bodyPr/>
          <a:lstStyle/>
          <a:p>
            <a:r>
              <a:rPr lang="es-UY" dirty="0" smtClean="0"/>
              <a:t>MODELOS</a:t>
            </a:r>
            <a:endParaRPr lang="es-UY" dirty="0"/>
          </a:p>
        </p:txBody>
      </p:sp>
    </p:spTree>
    <p:extLst>
      <p:ext uri="{BB962C8B-B14F-4D97-AF65-F5344CB8AC3E}">
        <p14:creationId xmlns:p14="http://schemas.microsoft.com/office/powerpoint/2010/main" val="4089870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609600"/>
          </a:xfrm>
        </p:spPr>
        <p:txBody>
          <a:bodyPr/>
          <a:lstStyle/>
          <a:p>
            <a:r>
              <a:rPr lang="es-UY" sz="2400" dirty="0" err="1" smtClean="0"/>
              <a:t>SimSEE</a:t>
            </a:r>
            <a:r>
              <a:rPr lang="es-UY" sz="2400" dirty="0" smtClean="0"/>
              <a:t>, caso libre</a:t>
            </a:r>
            <a:endParaRPr lang="es-UY" sz="2400"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372475" cy="5358384"/>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257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4800"/>
            <a:ext cx="6991350" cy="6328692"/>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190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CAB644A3-69A0-4875-88CE-D6F766D9A2C9}" type="slidenum">
              <a:rPr lang="es-ES"/>
              <a:pPr algn="r"/>
              <a:t>36</a:t>
            </a:fld>
            <a:endParaRPr lang="es-ES"/>
          </a:p>
        </p:txBody>
      </p:sp>
      <p:sp>
        <p:nvSpPr>
          <p:cNvPr id="64514"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E2B5819B-F822-436F-833A-0F10F845D15D}" type="datetime1">
              <a:rPr lang="es-ES"/>
              <a:pPr/>
              <a:t>22/04/2016</a:t>
            </a:fld>
            <a:endParaRPr lang="es-ES"/>
          </a:p>
        </p:txBody>
      </p:sp>
      <p:sp>
        <p:nvSpPr>
          <p:cNvPr id="64515"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96891A5-EB9A-4A6E-BA80-C5AABB8C3F0E}" type="slidenum">
              <a:rPr lang="es-ES"/>
              <a:pPr algn="r"/>
              <a:t>36</a:t>
            </a:fld>
            <a:endParaRPr lang="es-ES"/>
          </a:p>
        </p:txBody>
      </p:sp>
      <p:sp>
        <p:nvSpPr>
          <p:cNvPr id="64516"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a:t>
            </a:r>
            <a:r>
              <a:rPr lang="es-UY" sz="3600" dirty="0" smtClean="0"/>
              <a:t>17/16</a:t>
            </a:r>
            <a:r>
              <a:rPr lang="es-UY" sz="3600" dirty="0" smtClean="0"/>
              <a:t>:</a:t>
            </a:r>
            <a:br>
              <a:rPr lang="es-UY" sz="3600" dirty="0" smtClean="0"/>
            </a:br>
            <a:r>
              <a:rPr lang="es-UY" sz="3600" dirty="0" smtClean="0"/>
              <a:t/>
            </a:r>
            <a:br>
              <a:rPr lang="es-UY" sz="3600" dirty="0" smtClean="0"/>
            </a:br>
            <a:endParaRPr lang="es-ES"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09600" y="228600"/>
            <a:ext cx="7772400" cy="685800"/>
          </a:xfrm>
        </p:spPr>
        <p:txBody>
          <a:bodyPr/>
          <a:lstStyle/>
          <a:p>
            <a:r>
              <a:rPr lang="es-UY" dirty="0" smtClean="0"/>
              <a:t>Programa semanal (jueves)</a:t>
            </a:r>
            <a:br>
              <a:rPr lang="es-UY" dirty="0" smtClean="0"/>
            </a:br>
            <a:endParaRPr lang="es-ES" dirty="0" smtClean="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5887486" cy="4216400"/>
          </a:xfrm>
          <a:prstGeom prst="rect">
            <a:avLst/>
          </a:prstGeom>
          <a:noFill/>
          <a:ln w="38100"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662" y="3962401"/>
            <a:ext cx="2926338" cy="2895600"/>
          </a:xfrm>
          <a:prstGeom prst="rect">
            <a:avLst/>
          </a:prstGeom>
          <a:noFill/>
          <a:ln w="38100"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381000"/>
            <a:ext cx="7772400" cy="533400"/>
          </a:xfrm>
        </p:spPr>
        <p:txBody>
          <a:bodyPr/>
          <a:lstStyle/>
          <a:p>
            <a:r>
              <a:rPr lang="es-UY" dirty="0" smtClean="0"/>
              <a:t>Datos energéticos diarios</a:t>
            </a:r>
            <a:endParaRPr lang="es-UY"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81093"/>
            <a:ext cx="8001000" cy="4997470"/>
          </a:xfrm>
          <a:prstGeom prst="rect">
            <a:avLst/>
          </a:prstGeom>
          <a:noFill/>
          <a:ln w="38100"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845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381000"/>
          </a:xfrm>
        </p:spPr>
        <p:txBody>
          <a:bodyPr/>
          <a:lstStyle/>
          <a:p>
            <a:r>
              <a:rPr lang="es-UY" dirty="0" smtClean="0"/>
              <a:t>Datos hidráulicos diarios</a:t>
            </a:r>
            <a:endParaRPr lang="es-UY"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762000"/>
            <a:ext cx="6934200" cy="5271742"/>
          </a:xfrm>
          <a:prstGeom prst="rect">
            <a:avLst/>
          </a:prstGeom>
          <a:noFill/>
          <a:ln w="38100"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491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4 Título"/>
          <p:cNvSpPr>
            <a:spLocks noGrp="1"/>
          </p:cNvSpPr>
          <p:nvPr>
            <p:ph type="title"/>
          </p:nvPr>
        </p:nvSpPr>
        <p:spPr>
          <a:xfrm>
            <a:off x="685800" y="457200"/>
            <a:ext cx="7772400" cy="914400"/>
          </a:xfrm>
        </p:spPr>
        <p:txBody>
          <a:bodyPr/>
          <a:lstStyle/>
          <a:p>
            <a:r>
              <a:rPr lang="es-UY" dirty="0" smtClean="0"/>
              <a:t>Perspectivas para la semana </a:t>
            </a:r>
            <a:r>
              <a:rPr lang="es-UY" dirty="0" smtClean="0"/>
              <a:t>17</a:t>
            </a:r>
            <a:br>
              <a:rPr lang="es-UY" dirty="0" smtClean="0"/>
            </a:br>
            <a:r>
              <a:rPr lang="es-UY" dirty="0" smtClean="0"/>
              <a:t/>
            </a:r>
            <a:br>
              <a:rPr lang="es-UY" dirty="0" smtClean="0"/>
            </a:br>
            <a:endParaRPr lang="es-UY" dirty="0" smtClean="0"/>
          </a:p>
        </p:txBody>
      </p:sp>
      <p:sp>
        <p:nvSpPr>
          <p:cNvPr id="31746" name="5 Marcador de contenido"/>
          <p:cNvSpPr>
            <a:spLocks noGrp="1"/>
          </p:cNvSpPr>
          <p:nvPr>
            <p:ph idx="1"/>
          </p:nvPr>
        </p:nvSpPr>
        <p:spPr>
          <a:xfrm>
            <a:off x="0" y="914400"/>
            <a:ext cx="8991600" cy="4648200"/>
          </a:xfrm>
        </p:spPr>
        <p:txBody>
          <a:bodyPr/>
          <a:lstStyle/>
          <a:p>
            <a:pPr marL="457200" lvl="1" indent="0">
              <a:buNone/>
            </a:pPr>
            <a:endParaRPr lang="es-UY" sz="1600" dirty="0">
              <a:solidFill>
                <a:srgbClr val="3333CC"/>
              </a:solidFill>
            </a:endParaRPr>
          </a:p>
          <a:p>
            <a:pPr marL="285750" indent="-285750">
              <a:buFont typeface="Arial" panose="020B0604020202020204" pitchFamily="34" charset="0"/>
              <a:buChar char="•"/>
            </a:pPr>
            <a:r>
              <a:rPr lang="es-ES" sz="1800" b="1" dirty="0"/>
              <a:t>Se han abierto vertederos en todas las centrales</a:t>
            </a:r>
            <a:endParaRPr lang="es-UY" sz="1800" b="1" dirty="0"/>
          </a:p>
          <a:p>
            <a:pPr lvl="1">
              <a:buFont typeface="Arial" panose="020B0604020202020204" pitchFamily="34" charset="0"/>
              <a:buChar char="•"/>
            </a:pPr>
            <a:r>
              <a:rPr lang="es-ES" sz="1600" b="1" dirty="0"/>
              <a:t>Terra se abrió vertederos el 18 y se prevé que se abra en banda el </a:t>
            </a:r>
            <a:r>
              <a:rPr lang="es-ES" sz="1600" b="1" dirty="0" smtClean="0"/>
              <a:t>sábado. Se estima llegue a 82,7 m</a:t>
            </a:r>
            <a:endParaRPr lang="es-UY" sz="1600" b="1" dirty="0"/>
          </a:p>
          <a:p>
            <a:pPr lvl="1">
              <a:buFont typeface="Arial" panose="020B0604020202020204" pitchFamily="34" charset="0"/>
              <a:buChar char="•"/>
            </a:pPr>
            <a:r>
              <a:rPr lang="es-ES" sz="1600" b="1" dirty="0"/>
              <a:t>Palmar se abrió vertederos el 17 llegando a un pico de vertido de 5500 m3/s, alcanzando cotas máximas aproximadas de  41.6  y 8.25 m en Palmar y Mercedes respectivamente</a:t>
            </a:r>
            <a:r>
              <a:rPr lang="es-ES" sz="1600" b="1" dirty="0" smtClean="0"/>
              <a:t>.</a:t>
            </a:r>
          </a:p>
          <a:p>
            <a:pPr>
              <a:buFont typeface="Arial" panose="020B0604020202020204" pitchFamily="34" charset="0"/>
              <a:buChar char="•"/>
            </a:pPr>
            <a:r>
              <a:rPr lang="es-ES" sz="1800" b="1" dirty="0"/>
              <a:t>Cabe destacar que los aportes en Terra puntualmente han alcanzado promedios del orden de 8000 m3/s</a:t>
            </a:r>
            <a:endParaRPr lang="es-ES" sz="1800" b="1" dirty="0"/>
          </a:p>
          <a:p>
            <a:pPr marL="285750" lvl="0" indent="-285750">
              <a:buFont typeface="Arial" panose="020B0604020202020204" pitchFamily="34" charset="0"/>
              <a:buChar char="•"/>
            </a:pPr>
            <a:r>
              <a:rPr lang="es-ES" sz="1800" b="1" dirty="0" smtClean="0"/>
              <a:t>Se </a:t>
            </a:r>
            <a:r>
              <a:rPr lang="es-ES" sz="1800" b="1" dirty="0"/>
              <a:t>han realizado pruebas de la </a:t>
            </a:r>
            <a:r>
              <a:rPr lang="es-ES" sz="1800" b="1" dirty="0" err="1"/>
              <a:t>conversora</a:t>
            </a:r>
            <a:r>
              <a:rPr lang="es-ES" sz="1800" b="1" dirty="0"/>
              <a:t> con dirección Brasil – Uruguay. En el día de hoy </a:t>
            </a:r>
            <a:r>
              <a:rPr lang="es-ES" sz="1800" b="1" dirty="0" smtClean="0"/>
              <a:t>viernes </a:t>
            </a:r>
            <a:r>
              <a:rPr lang="es-ES" sz="1800" b="1" dirty="0"/>
              <a:t>se instala </a:t>
            </a:r>
            <a:r>
              <a:rPr lang="es-ES" sz="1800" b="1" dirty="0" smtClean="0"/>
              <a:t>nuevo </a:t>
            </a:r>
            <a:r>
              <a:rPr lang="es-ES" sz="1800" b="1" dirty="0"/>
              <a:t>software de control de la </a:t>
            </a:r>
            <a:r>
              <a:rPr lang="es-ES" sz="1800" b="1" dirty="0" err="1"/>
              <a:t>conversora</a:t>
            </a:r>
            <a:r>
              <a:rPr lang="es-ES" sz="1800" b="1" dirty="0"/>
              <a:t> y se realizaran pruebas de hasta 500 MW. Para las mismas se deja margen en todas las hidráulicas</a:t>
            </a:r>
          </a:p>
          <a:p>
            <a:pPr marL="285750" lvl="0" indent="-285750">
              <a:buFont typeface="Arial" panose="020B0604020202020204" pitchFamily="34" charset="0"/>
              <a:buChar char="•"/>
            </a:pPr>
            <a:endParaRPr lang="es-ES" sz="1800" b="1" dirty="0">
              <a:solidFill>
                <a:srgbClr val="FF0000"/>
              </a:solidFill>
            </a:endParaRPr>
          </a:p>
          <a:p>
            <a:endParaRPr lang="es-ES" sz="2000" dirty="0" smtClean="0">
              <a:solidFill>
                <a:srgbClr val="FF0000"/>
              </a:solidFill>
            </a:endParaRPr>
          </a:p>
          <a:p>
            <a:endParaRPr lang="es-ES" sz="20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6750" y="152400"/>
            <a:ext cx="7772400" cy="609600"/>
          </a:xfrm>
        </p:spPr>
        <p:txBody>
          <a:bodyPr/>
          <a:lstStyle/>
          <a:p>
            <a:r>
              <a:rPr lang="es-UY" dirty="0" smtClean="0"/>
              <a:t>Principales </a:t>
            </a:r>
            <a:r>
              <a:rPr lang="es-UY" dirty="0"/>
              <a:t>t</a:t>
            </a:r>
            <a:r>
              <a:rPr lang="es-UY" dirty="0" smtClean="0"/>
              <a:t>rabajos en la red</a:t>
            </a:r>
            <a:endParaRPr lang="es-UY" dirty="0"/>
          </a:p>
        </p:txBody>
      </p:sp>
      <p:pic>
        <p:nvPicPr>
          <p:cNvPr id="29698"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534400" cy="4038600"/>
          </a:xfrm>
          <a:prstGeom prst="rect">
            <a:avLst/>
          </a:prstGeom>
          <a:noFill/>
          <a:ln w="38100"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086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35858"/>
            <a:ext cx="8382000" cy="6364942"/>
          </a:xfrm>
        </p:spPr>
        <p:txBody>
          <a:bodyPr/>
          <a:lstStyle/>
          <a:p>
            <a:r>
              <a:rPr lang="es-ES" b="1" u="sng" dirty="0"/>
              <a:t>Modelos</a:t>
            </a:r>
            <a:endParaRPr lang="es-UY" sz="2000" dirty="0"/>
          </a:p>
          <a:p>
            <a:r>
              <a:rPr lang="es-ES" dirty="0"/>
              <a:t>Comentarios </a:t>
            </a:r>
            <a:endParaRPr lang="es-UY" dirty="0"/>
          </a:p>
          <a:p>
            <a:pPr lvl="0"/>
            <a:r>
              <a:rPr lang="es-UY" dirty="0" smtClean="0"/>
              <a:t>No presentan </a:t>
            </a:r>
            <a:r>
              <a:rPr lang="es-UY" dirty="0" err="1" smtClean="0"/>
              <a:t>interes</a:t>
            </a:r>
            <a:endParaRPr lang="es-UY" dirty="0"/>
          </a:p>
        </p:txBody>
      </p:sp>
    </p:spTree>
    <p:extLst>
      <p:ext uri="{BB962C8B-B14F-4D97-AF65-F5344CB8AC3E}">
        <p14:creationId xmlns:p14="http://schemas.microsoft.com/office/powerpoint/2010/main" val="1823550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0" y="381000"/>
            <a:ext cx="9144000" cy="836613"/>
          </a:xfrm>
        </p:spPr>
        <p:txBody>
          <a:bodyPr/>
          <a:lstStyle/>
          <a:p>
            <a:r>
              <a:rPr lang="es-ES" sz="2800" dirty="0" smtClean="0"/>
              <a:t>DESPACHO PROPUESTO </a:t>
            </a:r>
            <a:br>
              <a:rPr lang="es-ES" sz="2800" dirty="0" smtClean="0"/>
            </a:br>
            <a:endParaRPr lang="es-ES" sz="2000" dirty="0" smtClean="0"/>
          </a:p>
        </p:txBody>
      </p:sp>
      <p:sp>
        <p:nvSpPr>
          <p:cNvPr id="33794" name="Rectangle 3"/>
          <p:cNvSpPr>
            <a:spLocks noGrp="1" noChangeArrowheads="1"/>
          </p:cNvSpPr>
          <p:nvPr>
            <p:ph type="body" idx="4294967295"/>
          </p:nvPr>
        </p:nvSpPr>
        <p:spPr>
          <a:xfrm>
            <a:off x="0" y="1371600"/>
            <a:ext cx="9144000" cy="4876800"/>
          </a:xfrm>
        </p:spPr>
        <p:txBody>
          <a:bodyPr/>
          <a:lstStyle/>
          <a:p>
            <a:pPr algn="just">
              <a:spcBef>
                <a:spcPts val="600"/>
              </a:spcBef>
              <a:spcAft>
                <a:spcPts val="0"/>
              </a:spcAft>
            </a:pPr>
            <a:r>
              <a:rPr lang="es-ES" dirty="0" smtClean="0">
                <a:latin typeface="Calibri"/>
                <a:ea typeface="Times New Roman"/>
                <a:cs typeface="Arial"/>
              </a:rPr>
              <a:t>De acuerdo a lo anterior el despacho propuesto es el siguiente a evaluar el lunes:</a:t>
            </a:r>
            <a:r>
              <a:rPr lang="es-ES" dirty="0" smtClean="0">
                <a:latin typeface="Arial"/>
                <a:ea typeface="Times New Roman"/>
                <a:cs typeface="Times New Roman"/>
              </a:rPr>
              <a:t> </a:t>
            </a:r>
            <a:endParaRPr lang="es-UY" dirty="0" smtClean="0">
              <a:latin typeface="Arial"/>
              <a:ea typeface="Times New Roman"/>
              <a:cs typeface="Times New Roman"/>
            </a:endParaRPr>
          </a:p>
          <a:p>
            <a:pPr lvl="1"/>
            <a:r>
              <a:rPr lang="es-ES" dirty="0"/>
              <a:t>Auto despachados. </a:t>
            </a:r>
            <a:endParaRPr lang="es-UY" dirty="0"/>
          </a:p>
          <a:p>
            <a:pPr lvl="1"/>
            <a:r>
              <a:rPr lang="es-UY" dirty="0" smtClean="0"/>
              <a:t>Hidráulico a pleno</a:t>
            </a:r>
          </a:p>
          <a:p>
            <a:pPr lvl="1"/>
            <a:r>
              <a:rPr lang="es-UY" dirty="0" smtClean="0"/>
              <a:t>Térmico en caso de ser necesario</a:t>
            </a:r>
            <a:endParaRPr lang="es-E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1868F5F-9EE3-4B42-ABF6-C37D67D7D2D8}" type="slidenum">
              <a:rPr lang="es-ES"/>
              <a:pPr algn="r"/>
              <a:t>7</a:t>
            </a:fld>
            <a:endParaRPr lang="es-ES"/>
          </a:p>
        </p:txBody>
      </p:sp>
      <p:sp>
        <p:nvSpPr>
          <p:cNvPr id="3584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485921E9-C777-4214-B2B8-42C2740ED05D}" type="datetime1">
              <a:rPr lang="es-ES"/>
              <a:pPr/>
              <a:t>22/04/2016</a:t>
            </a:fld>
            <a:endParaRPr lang="es-ES"/>
          </a:p>
        </p:txBody>
      </p:sp>
      <p:sp>
        <p:nvSpPr>
          <p:cNvPr id="3584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8B6D91-E64C-4117-9E66-07CF84FE854A}" type="slidenum">
              <a:rPr lang="es-ES"/>
              <a:pPr algn="r"/>
              <a:t>7</a:t>
            </a:fld>
            <a:endParaRPr lang="es-ES"/>
          </a:p>
        </p:txBody>
      </p:sp>
      <p:sp>
        <p:nvSpPr>
          <p:cNvPr id="35844"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a:xfrm>
            <a:off x="914400" y="228600"/>
            <a:ext cx="7086600" cy="685800"/>
          </a:xfrm>
        </p:spPr>
        <p:txBody>
          <a:bodyPr/>
          <a:lstStyle/>
          <a:p>
            <a:r>
              <a:rPr lang="es-ES" sz="2400" dirty="0" smtClean="0"/>
              <a:t>Datos globales semanales  (jueves) </a:t>
            </a:r>
            <a:br>
              <a:rPr lang="es-ES" sz="2400" dirty="0" smtClean="0"/>
            </a:br>
            <a:endParaRPr lang="es-UY" sz="2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5867400" cy="4202014"/>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582" y="3810000"/>
            <a:ext cx="2878168" cy="284793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581025" y="304800"/>
            <a:ext cx="8305800" cy="533400"/>
          </a:xfrm>
        </p:spPr>
        <p:txBody>
          <a:bodyPr/>
          <a:lstStyle/>
          <a:p>
            <a:r>
              <a:rPr lang="es-UY" sz="2400" dirty="0" smtClean="0"/>
              <a:t>Datos globales semanales  (jueves)</a:t>
            </a:r>
            <a:r>
              <a:rPr lang="es-ES" sz="2400" dirty="0" smtClean="0"/>
              <a:t> Comparación previsto-ejecutado producción </a:t>
            </a:r>
            <a:br>
              <a:rPr lang="es-ES" sz="2400" dirty="0" smtClean="0"/>
            </a:br>
            <a:endParaRPr lang="es-UY" sz="2400" dirty="0" smtClean="0"/>
          </a:p>
        </p:txBody>
      </p:sp>
      <p:sp>
        <p:nvSpPr>
          <p:cNvPr id="8" name="7 Llamada rectangular"/>
          <p:cNvSpPr/>
          <p:nvPr/>
        </p:nvSpPr>
        <p:spPr bwMode="auto">
          <a:xfrm>
            <a:off x="7315200" y="4572000"/>
            <a:ext cx="1684867" cy="838200"/>
          </a:xfrm>
          <a:prstGeom prst="wedgeRectCallout">
            <a:avLst>
              <a:gd name="adj1" fmla="val -60185"/>
              <a:gd name="adj2" fmla="val 79595"/>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s-UY" b="1" dirty="0" smtClean="0">
                <a:solidFill>
                  <a:schemeClr val="tx1"/>
                </a:solidFill>
              </a:rPr>
              <a:t>MAS RÍO NEGRO POR EXPORTACION A </a:t>
            </a:r>
            <a:r>
              <a:rPr lang="es-UY" b="1" dirty="0">
                <a:solidFill>
                  <a:schemeClr val="tx1"/>
                </a:solidFill>
              </a:rPr>
              <a:t> </a:t>
            </a:r>
            <a:r>
              <a:rPr lang="es-UY" b="1" dirty="0" smtClean="0">
                <a:solidFill>
                  <a:schemeClr val="tx1"/>
                </a:solidFill>
              </a:rPr>
              <a:t> ARGENTINA</a:t>
            </a:r>
            <a:endParaRPr kumimoji="0" lang="es-UY" sz="1200" b="1" i="0" u="none" strike="noStrike" cap="none" normalizeH="0" baseline="0" dirty="0" smtClean="0">
              <a:ln>
                <a:noFill/>
              </a:ln>
              <a:solidFill>
                <a:schemeClr val="tx1"/>
              </a:solidFill>
              <a:effectLst/>
              <a:latin typeface="Arial" charset="0"/>
            </a:endParaRPr>
          </a:p>
        </p:txBody>
      </p:sp>
      <p:sp>
        <p:nvSpPr>
          <p:cNvPr id="9" name="8 Llamada rectangular"/>
          <p:cNvSpPr/>
          <p:nvPr/>
        </p:nvSpPr>
        <p:spPr bwMode="auto">
          <a:xfrm>
            <a:off x="7446432" y="3200400"/>
            <a:ext cx="1684867" cy="838200"/>
          </a:xfrm>
          <a:prstGeom prst="wedgeRectCallout">
            <a:avLst>
              <a:gd name="adj1" fmla="val -60185"/>
              <a:gd name="adj2" fmla="val 79595"/>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s-UY" b="1" dirty="0" smtClean="0">
                <a:solidFill>
                  <a:schemeClr val="tx1"/>
                </a:solidFill>
              </a:rPr>
              <a:t>MAS TERMICO POR MENOS POTENCIA EN SG Y PUREBAS DE CONVERSORA</a:t>
            </a:r>
            <a:endParaRPr kumimoji="0" lang="es-UY" sz="1200" b="1" i="0" u="none" strike="noStrike" cap="none" normalizeH="0" baseline="0" dirty="0" smtClean="0">
              <a:ln>
                <a:noFill/>
              </a:ln>
              <a:solidFill>
                <a:schemeClr val="tx1"/>
              </a:solidFill>
              <a:effectLst/>
              <a:latin typeface="Arial"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838200"/>
            <a:ext cx="4191000" cy="567644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838200"/>
            <a:ext cx="2133600" cy="5655934"/>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278817</TotalTime>
  <Words>692</Words>
  <Application>Microsoft Office PowerPoint</Application>
  <PresentationFormat>Presentación en pantalla (4:3)</PresentationFormat>
  <Paragraphs>99</Paragraphs>
  <Slides>40</Slides>
  <Notes>8</Notes>
  <HiddenSlides>0</HiddenSlides>
  <MMClips>0</MMClips>
  <ScaleCrop>false</ScaleCrop>
  <HeadingPairs>
    <vt:vector size="4" baseType="variant">
      <vt:variant>
        <vt:lpstr>Tema</vt:lpstr>
      </vt:variant>
      <vt:variant>
        <vt:i4>3</vt:i4>
      </vt:variant>
      <vt:variant>
        <vt:lpstr>Títulos de diapositiva</vt:lpstr>
      </vt:variant>
      <vt:variant>
        <vt:i4>40</vt:i4>
      </vt:variant>
    </vt:vector>
  </HeadingPairs>
  <TitlesOfParts>
    <vt:vector size="43" baseType="lpstr">
      <vt:lpstr>Presentación en blanco</vt:lpstr>
      <vt:lpstr>Diseño personalizado</vt:lpstr>
      <vt:lpstr>Tema de Office</vt:lpstr>
      <vt:lpstr>Resultados de la semana en curso  y  programación de la semana 16  de 2017      V1    </vt:lpstr>
      <vt:lpstr>Resultados de la semana en curso: Comentarios generales</vt:lpstr>
      <vt:lpstr>Resumen semana actual N° 16 y perspectivas semana 17</vt:lpstr>
      <vt:lpstr>Perspectivas para la semana 17  </vt:lpstr>
      <vt:lpstr>Presentación de PowerPoint</vt:lpstr>
      <vt:lpstr>DESPACHO PROPUESTO  </vt:lpstr>
      <vt:lpstr>Resultados de la semana en curso: Comparación ejecutado-programado .  </vt:lpstr>
      <vt:lpstr>Datos globales semanales  (jueves)  </vt:lpstr>
      <vt:lpstr>Datos globales semanales  (jueves) Comparación previsto-ejecutado producción  </vt:lpstr>
      <vt:lpstr>Evolución de la demanda</vt:lpstr>
      <vt:lpstr>COMPARATIVO DE APORTES DE CENTRALES HIDRAULICAS SALTO GRANDE</vt:lpstr>
      <vt:lpstr>RIO NEGRO</vt:lpstr>
      <vt:lpstr>Hidrógrafo Terra, sin considerar pronósticos de precipitaciones</vt:lpstr>
      <vt:lpstr>Hidrógrafo de Palmar sin considerar lluvias previstas</vt:lpstr>
      <vt:lpstr>Previsión aportes Salto Grande (Fuente CTM, jueves)</vt:lpstr>
      <vt:lpstr>PRONOSTICOS SEMANA 16/16 (jueves)</vt:lpstr>
      <vt:lpstr>Previsiones de generación eólica fecha 21/4/16</vt:lpstr>
      <vt:lpstr>Semana próxima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Precipitaciones previstas para los próximos días, Fuente INMET (actualizado viernes) miércoles </vt:lpstr>
      <vt:lpstr>Previsión precipitaciones acumuladas INMET y CPTEC (jueves)</vt:lpstr>
      <vt:lpstr>Acumulados precipitaciones fuentes CPTEC E INMET, 5 Y 7 dias respectivamente</vt:lpstr>
      <vt:lpstr>Programación semanal 2016-17 </vt:lpstr>
      <vt:lpstr>COSTO GENERACIÓN TÉRMICA</vt:lpstr>
      <vt:lpstr>MODELOS</vt:lpstr>
      <vt:lpstr>SimSEE, caso libre</vt:lpstr>
      <vt:lpstr>Presentación de PowerPoint</vt:lpstr>
      <vt:lpstr>Programa de generación de la semana 17/16:  </vt:lpstr>
      <vt:lpstr>Programa semanal (jueves) </vt:lpstr>
      <vt:lpstr>Datos energéticos diarios</vt:lpstr>
      <vt:lpstr>Datos hidráulicos diarios</vt:lpstr>
      <vt:lpstr>Principales trabajos en la red</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Marcos</cp:lastModifiedBy>
  <cp:revision>3913</cp:revision>
  <dcterms:created xsi:type="dcterms:W3CDTF">2010-01-29T12:03:38Z</dcterms:created>
  <dcterms:modified xsi:type="dcterms:W3CDTF">2016-04-22T13:58:33Z</dcterms:modified>
</cp:coreProperties>
</file>