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2"/>
  </p:notesMasterIdLst>
  <p:handoutMasterIdLst>
    <p:handoutMasterId r:id="rId33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344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33" r:id="rId24"/>
    <p:sldId id="1334" r:id="rId25"/>
    <p:sldId id="1340" r:id="rId26"/>
    <p:sldId id="1341" r:id="rId27"/>
    <p:sldId id="1175" r:id="rId28"/>
    <p:sldId id="1132" r:id="rId29"/>
    <p:sldId id="1133" r:id="rId30"/>
    <p:sldId id="1210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453" autoAdjust="0"/>
  </p:normalViewPr>
  <p:slideViewPr>
    <p:cSldViewPr>
      <p:cViewPr>
        <p:scale>
          <a:sx n="66" d="100"/>
          <a:sy n="66" d="100"/>
        </p:scale>
        <p:origin x="-88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08/10/2015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6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08/10/2015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41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5548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9197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7" y="286871"/>
            <a:ext cx="6380174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jueves)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57932"/>
            <a:ext cx="5857875" cy="54978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" y="609600"/>
            <a:ext cx="5466557" cy="21667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</a:t>
            </a:r>
            <a:r>
              <a:rPr lang="es-UY" sz="2400" dirty="0" smtClean="0"/>
              <a:t>(viernes</a:t>
            </a:r>
            <a:r>
              <a:rPr lang="es-UY" sz="2400" dirty="0" smtClean="0"/>
              <a:t>) </a:t>
            </a:r>
            <a:endParaRPr lang="es-UY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019675" cy="5000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019675" cy="50101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5657"/>
            <a:ext cx="5019675" cy="50101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5657"/>
            <a:ext cx="5010150" cy="50101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5657"/>
            <a:ext cx="5019675" cy="50101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143000"/>
            <a:ext cx="5019675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66132"/>
            <a:ext cx="5010150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72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y 7 días CEPTEC e INMET  </a:t>
            </a:r>
            <a:r>
              <a:rPr lang="es-UY" sz="2400" dirty="0" smtClean="0"/>
              <a:t>(viernes)</a:t>
            </a:r>
            <a:endParaRPr lang="es-UY" sz="2400" dirty="0" smtClean="0"/>
          </a:p>
        </p:txBody>
      </p:sp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77" y="1125355"/>
            <a:ext cx="3833423" cy="45896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5356"/>
            <a:ext cx="3806529" cy="45896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</a:t>
            </a:r>
            <a:r>
              <a:rPr lang="es-UY" sz="2800" dirty="0" smtClean="0"/>
              <a:t>jueves)</a:t>
            </a:r>
            <a:endParaRPr lang="es-UY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7924800" cy="45284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2015-41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477000" cy="49611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252913" cy="28399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60078" cy="4495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91500" cy="499502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48626" cy="44488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303956" cy="60152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CON EROGADO MINIMO EN TERRA</a:t>
            </a:r>
            <a:endParaRPr lang="es-UY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8534400" cy="54471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902650" cy="6248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41/15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425796" cy="3657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96" y="3984209"/>
            <a:ext cx="3394354" cy="287379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9" y="685800"/>
            <a:ext cx="7653338" cy="5448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29538" cy="587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40/15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Durante </a:t>
            </a:r>
            <a:r>
              <a:rPr lang="es-ES" sz="2000" dirty="0"/>
              <a:t>la semana el despacho se ha realizado con los generadores auto despachados, rio Negro y Salto Grande a pleno. </a:t>
            </a:r>
            <a:r>
              <a:rPr lang="es-ES" sz="2000" dirty="0"/>
              <a:t>Se exportaron excedentes durante toda la semana.</a:t>
            </a: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Se han producido nuevamente precipitaciones importantes tanto en la cuenca del río Negro como en la inmediata y media de Salto Grande. </a:t>
            </a:r>
            <a:r>
              <a:rPr lang="es-ES" sz="2000" dirty="0"/>
              <a:t>A su vez se estima que continúen las mismas durante el </a:t>
            </a:r>
            <a:r>
              <a:rPr lang="es-ES" sz="2000" dirty="0" smtClean="0"/>
              <a:t>viernes </a:t>
            </a:r>
            <a:r>
              <a:rPr lang="es-ES" sz="2000" dirty="0"/>
              <a:t>de la presente semana. </a:t>
            </a: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En </a:t>
            </a:r>
            <a:r>
              <a:rPr lang="es-ES" sz="2000" dirty="0"/>
              <a:t>el día de hoy </a:t>
            </a:r>
            <a:r>
              <a:rPr lang="es-ES" sz="2000" dirty="0" smtClean="0"/>
              <a:t>viernes </a:t>
            </a:r>
            <a:r>
              <a:rPr lang="es-ES" sz="2000" dirty="0"/>
              <a:t>CTM informa un aumento significativo de aportes. </a:t>
            </a: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Se vertió durante toda la semana en el río Negro. </a:t>
            </a: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En vista de la situación hidrológica se exportó durante toda la semana un monto de energía de aproximadamente 108 </a:t>
            </a:r>
            <a:r>
              <a:rPr lang="es-ES" sz="2000" dirty="0" err="1"/>
              <a:t>GWh</a:t>
            </a:r>
            <a:r>
              <a:rPr lang="es-ES" sz="2000" dirty="0"/>
              <a:t>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En particular el jueves se generó con eólica 15766 </a:t>
            </a:r>
            <a:r>
              <a:rPr lang="es-ES" sz="2000" dirty="0" err="1" smtClean="0"/>
              <a:t>MWh</a:t>
            </a:r>
            <a:r>
              <a:rPr lang="es-ES" sz="2000" dirty="0" smtClean="0"/>
              <a:t> cubriendo un 53 % de la demanda con dicho recurso superando los 700 MW de potencia.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41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b="1" dirty="0"/>
              <a:t>A la fecha </a:t>
            </a:r>
            <a:r>
              <a:rPr lang="es-ES" sz="1800" b="1" dirty="0" smtClean="0"/>
              <a:t>existen importantes </a:t>
            </a:r>
            <a:r>
              <a:rPr lang="es-ES" sz="1800" b="1" dirty="0"/>
              <a:t>pronósticos de precipitaciones adicionales para la cuenca </a:t>
            </a:r>
            <a:r>
              <a:rPr lang="es-ES" sz="1800" b="1" dirty="0" smtClean="0"/>
              <a:t>media y alta de </a:t>
            </a:r>
            <a:r>
              <a:rPr lang="es-ES" sz="1800" b="1" dirty="0"/>
              <a:t>Salto </a:t>
            </a:r>
            <a:r>
              <a:rPr lang="es-ES" sz="1800" b="1" dirty="0" smtClean="0"/>
              <a:t>Grande con acumulados del orden de 200 mm en la cuenca alta.</a:t>
            </a:r>
          </a:p>
          <a:p>
            <a:r>
              <a:rPr lang="es-ES" sz="1800" b="1" dirty="0" smtClean="0"/>
              <a:t>CTM ha informado picos de aportes de 12500 m3/s sin lluvias previstas.</a:t>
            </a:r>
            <a:r>
              <a:rPr lang="es-ES" sz="1800" b="1" dirty="0" smtClean="0">
                <a:solidFill>
                  <a:srgbClr val="FF0000"/>
                </a:solidFill>
              </a:rPr>
              <a:t> </a:t>
            </a:r>
            <a:endParaRPr lang="es-UY" sz="1800" b="1" dirty="0">
              <a:solidFill>
                <a:srgbClr val="FF0000"/>
              </a:solidFill>
            </a:endParaRPr>
          </a:p>
          <a:p>
            <a:r>
              <a:rPr lang="es-ES" sz="1800" b="1" dirty="0"/>
              <a:t>Se prevé que Terra vierta toda la semana en valores de entre </a:t>
            </a:r>
            <a:r>
              <a:rPr lang="es-ES" sz="1800" b="1" dirty="0" smtClean="0"/>
              <a:t>1300 </a:t>
            </a:r>
            <a:r>
              <a:rPr lang="es-ES" sz="1800" b="1" dirty="0"/>
              <a:t>y </a:t>
            </a:r>
            <a:r>
              <a:rPr lang="es-ES" sz="1800" b="1" dirty="0" smtClean="0"/>
              <a:t>1100 </a:t>
            </a:r>
            <a:r>
              <a:rPr lang="es-ES" sz="1800" b="1" dirty="0"/>
              <a:t>m3/s lo que sumado al turbinado de la central </a:t>
            </a:r>
            <a:r>
              <a:rPr lang="es-ES" sz="1800" b="1" dirty="0" smtClean="0"/>
              <a:t>supera </a:t>
            </a:r>
            <a:r>
              <a:rPr lang="es-ES" sz="1800" b="1" dirty="0"/>
              <a:t>el turbinado a pleno de </a:t>
            </a:r>
            <a:r>
              <a:rPr lang="es-ES" sz="1800" b="1" dirty="0" smtClean="0"/>
              <a:t>Palmar por lo que todo el río Negro verterá durante la semana.</a:t>
            </a:r>
          </a:p>
          <a:p>
            <a:r>
              <a:rPr lang="es-ES" sz="1800" b="1" dirty="0" smtClean="0"/>
              <a:t>Se prevé que la unidad 3 de Palmar salga por mantenimiento durante la semana lo que quedará supeditado a la evolución de la potencia disponible de SG.</a:t>
            </a:r>
            <a:endParaRPr lang="es-UY" sz="1800" b="1" dirty="0"/>
          </a:p>
          <a:p>
            <a:r>
              <a:rPr lang="es-ES" sz="1800" b="1" dirty="0"/>
              <a:t>De acuerdo al programa previsto para la semana entrante se deberá exportar durante </a:t>
            </a:r>
            <a:r>
              <a:rPr lang="es-ES" sz="1800" b="1" dirty="0" smtClean="0"/>
              <a:t>la </a:t>
            </a:r>
            <a:r>
              <a:rPr lang="es-ES" sz="1800" b="1" dirty="0"/>
              <a:t>semana</a:t>
            </a:r>
            <a:r>
              <a:rPr lang="es-ES" sz="1800" b="1" dirty="0" smtClean="0"/>
              <a:t>.</a:t>
            </a:r>
            <a:endParaRPr lang="es-UY" sz="1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Considerando </a:t>
            </a:r>
            <a:r>
              <a:rPr lang="es-ES" sz="2400" dirty="0">
                <a:solidFill>
                  <a:schemeClr val="tx1"/>
                </a:solidFill>
              </a:rPr>
              <a:t>lo informado anteriormente se declara riesgo de vertimiento para todo el sistema siendo el despacho propuesto el siguiente</a:t>
            </a:r>
            <a:r>
              <a:rPr lang="es-E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s-UY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chemeClr val="tx1"/>
                </a:solidFill>
              </a:rPr>
              <a:t>Despacho propuesto</a:t>
            </a:r>
            <a:endParaRPr lang="es-UY" sz="2400" b="1" i="1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Auto despachados. 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Terra a pleno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Palmar </a:t>
            </a:r>
            <a:r>
              <a:rPr lang="es-ES" sz="2000" dirty="0" smtClean="0">
                <a:solidFill>
                  <a:schemeClr val="tx1"/>
                </a:solidFill>
              </a:rPr>
              <a:t>a pleno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Salto cierra la </a:t>
            </a:r>
            <a:r>
              <a:rPr lang="es-ES" sz="2000" dirty="0" smtClean="0">
                <a:solidFill>
                  <a:schemeClr val="tx1"/>
                </a:solidFill>
              </a:rPr>
              <a:t>demanda exportando los excedentes</a:t>
            </a:r>
            <a:endParaRPr lang="es-UY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08/10/2015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</a:t>
            </a:r>
            <a:r>
              <a:rPr lang="es-ES" sz="2400" dirty="0" smtClean="0"/>
              <a:t>(jueves) 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5651871" cy="3810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71" y="3938408"/>
            <a:ext cx="3092078" cy="26178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6973"/>
            <a:ext cx="4412609" cy="582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49425"/>
            <a:ext cx="2181538" cy="58036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815388" cy="42856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198953</TotalTime>
  <Words>489</Words>
  <Application>Microsoft Office PowerPoint</Application>
  <PresentationFormat>Presentación en pantalla (4:3)</PresentationFormat>
  <Paragraphs>74</Paragraphs>
  <Slides>29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Presentación en blanco</vt:lpstr>
      <vt:lpstr>Diseño personalizado</vt:lpstr>
      <vt:lpstr>Resultados de la semana en curso  y  programación de la semana 41  de 2015      V1   </vt:lpstr>
      <vt:lpstr>Resultados de la semana en curso: Comentarios generales</vt:lpstr>
      <vt:lpstr>Resumen semana actual N° 40/15</vt:lpstr>
      <vt:lpstr>Perspectivas para la semana 41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jueves)</vt:lpstr>
      <vt:lpstr>Precipitaciones previstas para los próximos días, Fuente INMET (viernes) </vt:lpstr>
      <vt:lpstr>Acumulados precipitaciones 5 y 7 días CEPTEC e INMET  (viernes)</vt:lpstr>
      <vt:lpstr>Previsión aportes Salto Grande (Fuente CTM, jueves)</vt:lpstr>
      <vt:lpstr>Programación semanal 2015-41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CON EROGADO MINIMO EN TERRA</vt:lpstr>
      <vt:lpstr>Presentación de PowerPoint</vt:lpstr>
      <vt:lpstr>Programa de generación de la semana 41/15: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3516</cp:revision>
  <dcterms:created xsi:type="dcterms:W3CDTF">2010-01-29T12:03:38Z</dcterms:created>
  <dcterms:modified xsi:type="dcterms:W3CDTF">2015-10-09T13:08:29Z</dcterms:modified>
</cp:coreProperties>
</file>