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  <p:sldMasterId id="2147483720" r:id="rId3"/>
  </p:sldMasterIdLst>
  <p:notesMasterIdLst>
    <p:notesMasterId r:id="rId36"/>
  </p:notesMasterIdLst>
  <p:handoutMasterIdLst>
    <p:handoutMasterId r:id="rId37"/>
  </p:handoutMasterIdLst>
  <p:sldIdLst>
    <p:sldId id="1026" r:id="rId4"/>
    <p:sldId id="1027" r:id="rId5"/>
    <p:sldId id="1285" r:id="rId6"/>
    <p:sldId id="1300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349" r:id="rId15"/>
    <p:sldId id="1005" r:id="rId16"/>
    <p:sldId id="1345" r:id="rId17"/>
    <p:sldId id="1350" r:id="rId18"/>
    <p:sldId id="1346" r:id="rId19"/>
    <p:sldId id="1347" r:id="rId20"/>
    <p:sldId id="1247" r:id="rId21"/>
    <p:sldId id="1009" r:id="rId22"/>
    <p:sldId id="1037" r:id="rId23"/>
    <p:sldId id="1283" r:id="rId24"/>
    <p:sldId id="1313" r:id="rId25"/>
    <p:sldId id="1314" r:id="rId26"/>
    <p:sldId id="1333" r:id="rId27"/>
    <p:sldId id="1334" r:id="rId28"/>
    <p:sldId id="1340" r:id="rId29"/>
    <p:sldId id="1341" r:id="rId30"/>
    <p:sldId id="1175" r:id="rId31"/>
    <p:sldId id="1133" r:id="rId32"/>
    <p:sldId id="1210" r:id="rId33"/>
    <p:sldId id="1132" r:id="rId34"/>
    <p:sldId id="1348" r:id="rId3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CC"/>
    <a:srgbClr val="000000"/>
    <a:srgbClr val="006600"/>
    <a:srgbClr val="CC99FF"/>
    <a:srgbClr val="99FF99"/>
    <a:srgbClr val="33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38" autoAdjust="0"/>
    <p:restoredTop sz="91119" autoAdjust="0"/>
  </p:normalViewPr>
  <p:slideViewPr>
    <p:cSldViewPr>
      <p:cViewPr>
        <p:scale>
          <a:sx n="106" d="100"/>
          <a:sy n="106" d="100"/>
        </p:scale>
        <p:origin x="-42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27/11/2015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929C0-29A2-41B3-BF5C-67B1D7909DBB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5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19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2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27/11/2015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27/11/2015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27/11/2015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27/11/2015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27/11/2015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27/11/2015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27/11/2015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27/11/2015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27/11/2015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27/11/2015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27/11/2015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88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0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56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7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51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57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0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90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7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8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9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27/11/2015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27/11/2015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27/11/2015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48  de 2015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64506"/>
            <a:ext cx="3968750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01161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157" y="76200"/>
            <a:ext cx="6532083" cy="6553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r>
              <a:rPr lang="es-UY" dirty="0" smtClean="0"/>
              <a:t>Previsiones de generación eólica</a:t>
            </a:r>
            <a:endParaRPr lang="es-UY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6972300" cy="30448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2139950" cy="278591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895600" y="48006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600" dirty="0" smtClean="0">
                <a:solidFill>
                  <a:srgbClr val="FF0000"/>
                </a:solidFill>
              </a:rPr>
              <a:t>En pronóstico de UTE, en el pronóstico falta parques </a:t>
            </a:r>
            <a:r>
              <a:rPr lang="es-UY" sz="1600" dirty="0" err="1" smtClean="0">
                <a:solidFill>
                  <a:srgbClr val="FF0000"/>
                </a:solidFill>
              </a:rPr>
              <a:t>Melowind</a:t>
            </a:r>
            <a:r>
              <a:rPr lang="es-UY" sz="1600" dirty="0" smtClean="0">
                <a:solidFill>
                  <a:srgbClr val="FF0000"/>
                </a:solidFill>
              </a:rPr>
              <a:t> y </a:t>
            </a:r>
            <a:r>
              <a:rPr lang="es-UY" sz="1600" dirty="0" err="1" smtClean="0">
                <a:solidFill>
                  <a:srgbClr val="FF0000"/>
                </a:solidFill>
              </a:rPr>
              <a:t>Carape</a:t>
            </a:r>
            <a:r>
              <a:rPr lang="es-UY" sz="1600" dirty="0" smtClean="0">
                <a:solidFill>
                  <a:srgbClr val="FF0000"/>
                </a:solidFill>
              </a:rPr>
              <a:t> I+II, mientras el real los contiene</a:t>
            </a:r>
            <a:endParaRPr lang="es-UY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1042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13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27/11/2015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13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381000" y="1905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jueves)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00664"/>
            <a:ext cx="7916863" cy="370967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" y="868580"/>
            <a:ext cx="6732471" cy="263662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/>
              <a:t>Foto satelital correspondiente a las 0900 horas UY</a:t>
            </a:r>
            <a:endParaRPr lang="es-UY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342" y="1600200"/>
            <a:ext cx="45180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4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Precipitaciones previstas para los próximos días, Fuente INMET (viernes) </a:t>
            </a:r>
            <a:endParaRPr kumimoji="0" lang="es-UY" sz="32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854450" cy="4803775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3854450" cy="4832350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33487"/>
            <a:ext cx="3860800" cy="4818063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233487"/>
            <a:ext cx="3846513" cy="4824413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1233487"/>
            <a:ext cx="3868737" cy="4832350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40630"/>
            <a:ext cx="3846513" cy="4818063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51935"/>
            <a:ext cx="3875087" cy="4832350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41425"/>
            <a:ext cx="3868737" cy="4810125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26343"/>
            <a:ext cx="3840163" cy="4818063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1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381000"/>
            <a:ext cx="9090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511582"/>
            <a:ext cx="3810001" cy="4626589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11581"/>
            <a:ext cx="3777256" cy="4626589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UY" sz="2800" dirty="0" smtClean="0"/>
              <a:t>Previsión aportes Salto Grande (Fuente CTM, viernes)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44" y="1371600"/>
            <a:ext cx="8267700" cy="4724400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19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27/11/2015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19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2015-48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27/11/2015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52400"/>
            <a:ext cx="6652185" cy="5105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188" y="3962400"/>
            <a:ext cx="4336233" cy="2895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s-MX" sz="2400" smtClean="0"/>
              <a:t>PREVISIÓN DE MANTENIMIENTOS</a:t>
            </a:r>
            <a:endParaRPr lang="es-ES" sz="240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83951" cy="3962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s-UY" dirty="0" smtClean="0"/>
              <a:t>Mediano plazo</a:t>
            </a:r>
            <a:endParaRPr lang="es-UY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8115300" cy="494855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288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847725"/>
          </a:xfrm>
        </p:spPr>
        <p:txBody>
          <a:bodyPr/>
          <a:lstStyle/>
          <a:p>
            <a:r>
              <a:rPr lang="es-UY" sz="2400" dirty="0" smtClean="0"/>
              <a:t>Caso libre, aportes sin lluvias sin dejar que Terra baje de 80,7 metros</a:t>
            </a:r>
            <a:endParaRPr lang="es-UY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505826" cy="470155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3230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772057" cy="6400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007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 err="1" smtClean="0"/>
              <a:t>SimSEE</a:t>
            </a:r>
            <a:r>
              <a:rPr lang="es-UY" sz="2400" dirty="0" smtClean="0"/>
              <a:t>, CASO LIBRE </a:t>
            </a:r>
            <a:endParaRPr lang="es-UY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03218"/>
            <a:ext cx="7981950" cy="509456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239365" cy="6553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9062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28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27/11/2015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28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48/15: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95591"/>
            <a:ext cx="2705099" cy="267668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5" y="685801"/>
            <a:ext cx="6064821" cy="4343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04800" y="5334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800" dirty="0" smtClean="0">
                <a:solidFill>
                  <a:srgbClr val="FF0000"/>
                </a:solidFill>
              </a:rPr>
              <a:t>No están consideradas las pruebas de la conversora</a:t>
            </a:r>
            <a:endParaRPr lang="es-UY" sz="1800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47/15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838200"/>
            <a:ext cx="8715375" cy="4953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Durante </a:t>
            </a:r>
            <a:r>
              <a:rPr lang="es-ES" sz="18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la semana el despacho se ha realizado con los generadores auto despachados, rio Negro y Salto Grande a pleno. </a:t>
            </a:r>
            <a:endParaRPr lang="es-UY" sz="1800" dirty="0">
              <a:solidFill>
                <a:schemeClr val="tx1"/>
              </a:solidFill>
              <a:latin typeface="Calibri"/>
              <a:ea typeface="Times New Roman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En vista de la situación hidrológica se exportará durante toda la semana un monto de energía de aproximadamente 93 </a:t>
            </a:r>
            <a:r>
              <a:rPr lang="es-ES" sz="1800" dirty="0" err="1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GWh</a:t>
            </a:r>
            <a:r>
              <a:rPr lang="es-ES" sz="18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.</a:t>
            </a:r>
            <a:endParaRPr lang="es-UY" sz="1800" dirty="0" smtClean="0">
              <a:solidFill>
                <a:schemeClr val="tx1"/>
              </a:solidFill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Durante la semana se realizaron cierres parciales de la central Terra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En función del descenso del vertido de Terra se comenzó a modular la generación de Palmar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Por diferentes motivos las pruebas en la </a:t>
            </a:r>
            <a:r>
              <a:rPr lang="es-ES" sz="1800" dirty="0" err="1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conversora</a:t>
            </a:r>
            <a:r>
              <a:rPr lang="es-ES" sz="18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 de Melo solo se ha llegado a intercambiar 150 MW, aunque se espera que hoy se pueda superar este monto.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Se están produciendo precipitaciones en las cuencas delos ríos Negro y Uruguay y se cuenta con alerta </a:t>
            </a:r>
            <a:r>
              <a:rPr lang="es-ES" sz="18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meteorológica </a:t>
            </a:r>
            <a:r>
              <a:rPr lang="es-ES" sz="18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nivel naranja por </a:t>
            </a:r>
            <a:r>
              <a:rPr lang="es-ES" sz="18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precipitaciones </a:t>
            </a:r>
            <a:r>
              <a:rPr lang="es-ES" sz="18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importantes para el norte del país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El sábado quedo nuevamente disponible la central Motores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solidFill>
                <a:schemeClr val="tx1"/>
              </a:solidFill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dirty="0" smtClean="0"/>
              <a:t>Programa semanal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38805"/>
            <a:ext cx="8491538" cy="53038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endParaRPr lang="es-ES" sz="1800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272338" cy="55288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s-UY" dirty="0" smtClean="0"/>
              <a:t>Principales </a:t>
            </a:r>
            <a:r>
              <a:rPr lang="es-UY" dirty="0"/>
              <a:t>t</a:t>
            </a:r>
            <a:r>
              <a:rPr lang="es-UY" dirty="0" smtClean="0"/>
              <a:t>rabajos en la red</a:t>
            </a:r>
            <a:endParaRPr lang="es-UY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762677" cy="3352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81000" y="5029200"/>
            <a:ext cx="64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600" dirty="0" smtClean="0">
                <a:solidFill>
                  <a:srgbClr val="FF0000"/>
                </a:solidFill>
              </a:rPr>
              <a:t>Las pruebas de conversora son hasta hora 18 de Brasil</a:t>
            </a:r>
            <a:endParaRPr lang="es-UY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48</a:t>
            </a:r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562600"/>
          </a:xfrm>
        </p:spPr>
        <p:txBody>
          <a:bodyPr/>
          <a:lstStyle/>
          <a:p>
            <a:r>
              <a:rPr lang="es-ES" sz="1800" dirty="0">
                <a:solidFill>
                  <a:schemeClr val="tx1"/>
                </a:solidFill>
              </a:rPr>
              <a:t>La situación de los recursos hidráulicos es la siguiente:</a:t>
            </a:r>
            <a:endParaRPr lang="es-UY" sz="1800" dirty="0">
              <a:solidFill>
                <a:schemeClr val="tx1"/>
              </a:solidFill>
            </a:endParaRPr>
          </a:p>
          <a:p>
            <a:pPr lvl="1"/>
            <a:r>
              <a:rPr lang="es-ES" sz="1400" dirty="0">
                <a:solidFill>
                  <a:schemeClr val="tx1"/>
                </a:solidFill>
              </a:rPr>
              <a:t>Río Uruguay, CTM informa el día de hoy para la semana entrante vertido hasta el 01/12/2015 por lo menos. Aportes del orden de 8000 m3/s sin lluvias y  9600 m3/s con lluvias previstas.</a:t>
            </a:r>
            <a:endParaRPr lang="es-UY" sz="1400" dirty="0">
              <a:solidFill>
                <a:schemeClr val="tx1"/>
              </a:solidFill>
            </a:endParaRPr>
          </a:p>
          <a:p>
            <a:pPr lvl="1"/>
            <a:r>
              <a:rPr lang="es-ES" sz="1400" dirty="0">
                <a:solidFill>
                  <a:schemeClr val="tx1"/>
                </a:solidFill>
              </a:rPr>
              <a:t>Río Negro, se espera que Terra vierta algunos días más aun sin producirse precipitaciones, situación que podría extenderse de ocurrir nuevas precipitaciones, Palmar esta con vertederos cerrados. </a:t>
            </a:r>
            <a:endParaRPr lang="es-UY" sz="1400" dirty="0">
              <a:solidFill>
                <a:schemeClr val="tx1"/>
              </a:solidFill>
            </a:endParaRPr>
          </a:p>
          <a:p>
            <a:r>
              <a:rPr lang="es-ES" sz="1800" dirty="0">
                <a:solidFill>
                  <a:schemeClr val="tx1"/>
                </a:solidFill>
              </a:rPr>
              <a:t>Para la semana entrante </a:t>
            </a:r>
            <a:r>
              <a:rPr lang="es-ES" sz="1800" dirty="0" smtClean="0">
                <a:solidFill>
                  <a:schemeClr val="tx1"/>
                </a:solidFill>
              </a:rPr>
              <a:t>adicionalmente a las precipitaciones que se están produciendo hoy, existen mas pronósticos </a:t>
            </a:r>
            <a:r>
              <a:rPr lang="es-ES" sz="1800" dirty="0">
                <a:solidFill>
                  <a:schemeClr val="tx1"/>
                </a:solidFill>
              </a:rPr>
              <a:t>de precipitaciones para </a:t>
            </a:r>
            <a:r>
              <a:rPr lang="es-ES" sz="1800" dirty="0" smtClean="0">
                <a:solidFill>
                  <a:schemeClr val="tx1"/>
                </a:solidFill>
              </a:rPr>
              <a:t>ambas cuencas </a:t>
            </a:r>
          </a:p>
          <a:p>
            <a:r>
              <a:rPr lang="es-ES" sz="1800" dirty="0">
                <a:solidFill>
                  <a:schemeClr val="tx1"/>
                </a:solidFill>
              </a:rPr>
              <a:t>Se estima se continuaran las pruebas de la </a:t>
            </a:r>
            <a:r>
              <a:rPr lang="es-ES" sz="1800" dirty="0" err="1">
                <a:solidFill>
                  <a:schemeClr val="tx1"/>
                </a:solidFill>
              </a:rPr>
              <a:t>conversora</a:t>
            </a:r>
            <a:r>
              <a:rPr lang="es-ES" sz="1800" dirty="0">
                <a:solidFill>
                  <a:schemeClr val="tx1"/>
                </a:solidFill>
              </a:rPr>
              <a:t> durante el sábado </a:t>
            </a:r>
            <a:r>
              <a:rPr lang="es-ES" sz="1800" dirty="0" err="1">
                <a:solidFill>
                  <a:schemeClr val="tx1"/>
                </a:solidFill>
              </a:rPr>
              <a:t>yel</a:t>
            </a:r>
            <a:r>
              <a:rPr lang="es-ES" sz="1800" dirty="0">
                <a:solidFill>
                  <a:schemeClr val="tx1"/>
                </a:solidFill>
              </a:rPr>
              <a:t> resto de la semana entrante de ser posible</a:t>
            </a:r>
            <a:r>
              <a:rPr lang="es-ES" sz="1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ES" sz="1800" dirty="0">
                <a:solidFill>
                  <a:schemeClr val="tx1"/>
                </a:solidFill>
              </a:rPr>
              <a:t>De acuerdo al programa previsto (aportes sin lluvias de ayer se deberá exportar hasta el domingo) aunque esto seguramente cambie y sean mas días.</a:t>
            </a:r>
          </a:p>
          <a:p>
            <a:endParaRPr lang="es-UY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5410200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De acuerdo al programa previsto por CTM debido a los altos aportes que se están registrando y a los pronósticos de nuevas precipitaciones para todas las </a:t>
            </a:r>
            <a:r>
              <a:rPr lang="es-ES" sz="24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cuencas, se </a:t>
            </a:r>
            <a:r>
              <a:rPr lang="es-ES" sz="24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mantiene el riesgo de vertimiento para todo el sistema hasta el día lunes inclusive</a:t>
            </a:r>
            <a:r>
              <a:rPr lang="es-ES" sz="24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. El </a:t>
            </a:r>
            <a:r>
              <a:rPr lang="es-ES" sz="24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despacho propuesto hasta ese día es</a:t>
            </a:r>
            <a:r>
              <a:rPr lang="es-ES" sz="24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:</a:t>
            </a:r>
            <a:endParaRPr lang="es-UY" sz="2400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Auto despachados. </a:t>
            </a:r>
            <a:endParaRPr lang="es-UY" sz="2000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Salto a pleno exportando excedentes.</a:t>
            </a:r>
            <a:endParaRPr lang="es-UY" sz="2000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Terra para cota de 80.70m.</a:t>
            </a:r>
            <a:endParaRPr lang="es-UY" sz="2000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Palmar para cota de 40.10m</a:t>
            </a:r>
            <a:r>
              <a:rPr lang="es-ES" sz="20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.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endParaRPr lang="es-ES" sz="2000" dirty="0">
              <a:solidFill>
                <a:schemeClr val="tx1"/>
              </a:solidFill>
              <a:latin typeface="Calibri"/>
              <a:ea typeface="Times New Roman"/>
              <a:cs typeface="Arial"/>
            </a:endParaRPr>
          </a:p>
          <a:p>
            <a:pPr marL="457200" lvl="1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s-UY" sz="2000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marL="457200" lvl="1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El día lunes se revisara la programación para el resto de la semana.</a:t>
            </a:r>
            <a:endParaRPr lang="es-UY" sz="2000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lvl="2">
              <a:buFont typeface="Calibri"/>
              <a:buChar char="–"/>
            </a:pPr>
            <a:endParaRPr lang="es-UY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27/11/2015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5426418" cy="3886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2952750" cy="292173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2000"/>
            <a:ext cx="2211304" cy="5882861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4343400" cy="5882861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9" y="1371600"/>
            <a:ext cx="8766160" cy="4267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229986</TotalTime>
  <Words>597</Words>
  <Application>Microsoft Office PowerPoint</Application>
  <PresentationFormat>Presentación en pantalla (4:3)</PresentationFormat>
  <Paragraphs>81</Paragraphs>
  <Slides>32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32</vt:i4>
      </vt:variant>
    </vt:vector>
  </HeadingPairs>
  <TitlesOfParts>
    <vt:vector size="35" baseType="lpstr">
      <vt:lpstr>Presentación en blanco</vt:lpstr>
      <vt:lpstr>Diseño personalizado</vt:lpstr>
      <vt:lpstr>Tema de Office</vt:lpstr>
      <vt:lpstr>Resultados de la semana en curso  y  programación de la semana 48  de 2015      V1   </vt:lpstr>
      <vt:lpstr>Resultados de la semana en curso: Comentarios generales</vt:lpstr>
      <vt:lpstr>Resumen semana actual N° 47/15</vt:lpstr>
      <vt:lpstr>Perspectivas para la semana 48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Previsiones de generación eólica</vt:lpstr>
      <vt:lpstr>Semana próxima</vt:lpstr>
      <vt:lpstr>Presentación de PowerPoint</vt:lpstr>
      <vt:lpstr>Foto satelital correspondiente a las 0900 horas UY</vt:lpstr>
      <vt:lpstr>Presentación de PowerPoint</vt:lpstr>
      <vt:lpstr>Presentación de PowerPoint</vt:lpstr>
      <vt:lpstr>Previsión aportes Salto Grande (Fuente CTM, viernes)</vt:lpstr>
      <vt:lpstr>Programación semanal 2015-48 </vt:lpstr>
      <vt:lpstr>COSTO GENERACIÓN TÉRMICA</vt:lpstr>
      <vt:lpstr>PREVISIÓN DE MANTENIMIENTOS</vt:lpstr>
      <vt:lpstr>MODELOS</vt:lpstr>
      <vt:lpstr>Mediano plazo</vt:lpstr>
      <vt:lpstr>Caso libre, aportes sin lluvias sin dejar que Terra baje de 80,7 metros</vt:lpstr>
      <vt:lpstr>Presentación de PowerPoint</vt:lpstr>
      <vt:lpstr>SimSEE, CASO LIBRE </vt:lpstr>
      <vt:lpstr>Presentación de PowerPoint</vt:lpstr>
      <vt:lpstr>Programa de generación de la semana 48/15:  </vt:lpstr>
      <vt:lpstr>Programa semanal (jueves) </vt:lpstr>
      <vt:lpstr>Programa semanal </vt:lpstr>
      <vt:lpstr>Programa semanal (jueves)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3601</cp:revision>
  <dcterms:created xsi:type="dcterms:W3CDTF">2010-01-29T12:03:38Z</dcterms:created>
  <dcterms:modified xsi:type="dcterms:W3CDTF">2015-11-27T13:59:55Z</dcterms:modified>
</cp:coreProperties>
</file>