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4"/>
  </p:notesMasterIdLst>
  <p:handoutMasterIdLst>
    <p:handoutMasterId r:id="rId45"/>
  </p:handoutMasterIdLst>
  <p:sldIdLst>
    <p:sldId id="1026" r:id="rId3"/>
    <p:sldId id="1027" r:id="rId4"/>
    <p:sldId id="1145" r:id="rId5"/>
    <p:sldId id="1187" r:id="rId6"/>
    <p:sldId id="1268" r:id="rId7"/>
    <p:sldId id="1030" r:id="rId8"/>
    <p:sldId id="1001" r:id="rId9"/>
    <p:sldId id="1163" r:id="rId10"/>
    <p:sldId id="1089" r:id="rId11"/>
    <p:sldId id="1200" r:id="rId12"/>
    <p:sldId id="1087" r:id="rId13"/>
    <p:sldId id="1088" r:id="rId14"/>
    <p:sldId id="1005" r:id="rId15"/>
    <p:sldId id="1248" r:id="rId16"/>
    <p:sldId id="1261" r:id="rId17"/>
    <p:sldId id="1245" r:id="rId18"/>
    <p:sldId id="1179" r:id="rId19"/>
    <p:sldId id="1009" r:id="rId20"/>
    <p:sldId id="1010" r:id="rId21"/>
    <p:sldId id="1037" r:id="rId22"/>
    <p:sldId id="1074" r:id="rId23"/>
    <p:sldId id="1190" r:id="rId24"/>
    <p:sldId id="1191" r:id="rId25"/>
    <p:sldId id="1214" r:id="rId26"/>
    <p:sldId id="1251" r:id="rId27"/>
    <p:sldId id="1252" r:id="rId28"/>
    <p:sldId id="1262" r:id="rId29"/>
    <p:sldId id="1263" r:id="rId30"/>
    <p:sldId id="1189" r:id="rId31"/>
    <p:sldId id="1193" r:id="rId32"/>
    <p:sldId id="1213" r:id="rId33"/>
    <p:sldId id="1264" r:id="rId34"/>
    <p:sldId id="1265" r:id="rId35"/>
    <p:sldId id="1266" r:id="rId36"/>
    <p:sldId id="1267" r:id="rId37"/>
    <p:sldId id="1269" r:id="rId38"/>
    <p:sldId id="1175" r:id="rId39"/>
    <p:sldId id="1132" r:id="rId40"/>
    <p:sldId id="1133" r:id="rId41"/>
    <p:sldId id="1210" r:id="rId42"/>
    <p:sldId id="1255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1" autoAdjust="0"/>
    <p:restoredTop sz="91820" autoAdjust="0"/>
  </p:normalViewPr>
  <p:slideViewPr>
    <p:cSldViewPr>
      <p:cViewPr varScale="1">
        <p:scale>
          <a:sx n="107" d="100"/>
          <a:sy n="107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5F2D15-5016-4581-A566-4BC411214D28}" type="datetimeFigureOut">
              <a:rPr lang="es-UY"/>
              <a:pPr>
                <a:defRPr/>
              </a:pPr>
              <a:t>13/03/2015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62D409-1BD6-4CC2-A3D6-44B111E697B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9925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394DA34-AD2A-4A0F-A17A-CDBAA5608C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48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2E58D2-91CB-43CF-934E-CB7615A14315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1E71D-B84C-48B0-9672-1890D3711E3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AFB93-6966-415E-B9FF-C135843EF99A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B068F-749A-479D-A2D1-A6A0EC6C4E2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4DA34-AD2A-4A0F-A17A-CDBAA5608C5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34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5DE404-B637-451F-A6EF-70CAEABC31F5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4B3BA-EC70-403F-9BB8-979B3D55BBD8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C74E-4F7B-4C35-9609-2D326B1904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25D8-7899-4C32-A184-E1221CD150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12D-53AD-4375-9AB0-F8DF075B3D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29EA-5C55-4A41-B95C-AEE1F5CF7A8C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804-44FE-43F4-A4A5-8FBBD4052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FD33-5CA9-47CB-BAE3-0B9781F8239E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676E-1191-4706-BDBE-6B4B35D6C0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D178-362F-4188-853A-BA66081730C9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AB89-B09D-4D11-B5EC-C6341F4818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AB91-E494-4E3D-841B-B600BB743A22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70EE-663D-4800-9150-A350E6E03E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35D9-4093-45F3-9FD1-0F1847513C76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5E8-D265-4CF0-82EE-19F1290F47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7EDA-7AED-47E3-BAF6-F197E0AC3A05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CEE2-496E-42FE-8302-A3DC17BFB1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70A76-9118-4412-A0F5-90357BA4C07A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D830-55BE-45A0-B855-416F0721FC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58D2-CA28-4FAD-9801-6150FB2B770A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08CB-0B8E-4291-B8F4-875A9328BB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1FA0-BED5-451D-84F9-5E7539F63F5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0B15-7842-42F8-B6CF-F62421EE8519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6153-429E-4EDD-90EC-BF031EF263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C80F-0452-4301-B4F1-4C9C849E20DD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C59E-51A6-453F-B87C-071BD9F296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8279-8DB5-425A-8660-D112D9FFDAA5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FEC6-B297-42B6-9C1D-8AA79F9597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F6A-B345-4097-9042-3D4EB80072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4951-82C2-4702-B79B-D54BACB15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9E10-2EA8-49C3-AD25-D379E8F5FE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0474-902C-4599-88B1-C259E8E0F0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8415-532F-44E9-87F0-6B1781ED119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B811-5D03-47A5-9E54-6B9E29B35D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F129-C41B-4870-861E-2B10840393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4F324-3525-49A2-B917-FA9487E5660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0E249C2-91F4-44AB-A90F-634C779C0461}" type="datetimeFigureOut">
              <a:rPr lang="es-ES"/>
              <a:pPr>
                <a:defRPr/>
              </a:pPr>
              <a:t>13/03/2015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BB92EAC-D151-4A2C-A884-83D2345F7D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BCF8B-3FF3-4DA0-A34F-0BE5984281D1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366C45-3B73-4C67-A180-E262A9C9AD17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C85E30-551F-4C22-B83C-8DBF4CDEA77E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11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02401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213"/>
            <a:ext cx="3914775" cy="3400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0688"/>
            <a:ext cx="3952875" cy="34099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50" y="152400"/>
            <a:ext cx="7086798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352F5-0D80-4AAA-BB62-CC7797963EF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6082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18ED0AE-7CE9-4340-A29A-690E03EFA901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46083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FCE058-4F7D-4626-B5A6-AD76FDE3927E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0675"/>
            <a:ext cx="6248400" cy="18069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248400" cy="17839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400" smtClean="0"/>
              <a:t>Precipitaciones previstas para los próximos días, Fuente INMET (VIERNES)</a:t>
            </a:r>
            <a:endParaRPr lang="es-UY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4925"/>
            <a:ext cx="3632200" cy="45323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319213"/>
            <a:ext cx="3617913" cy="45323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04925"/>
            <a:ext cx="3632200" cy="451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9213"/>
            <a:ext cx="3603625" cy="45323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2863"/>
            <a:ext cx="3625850" cy="45386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298575"/>
            <a:ext cx="3625850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1298574"/>
            <a:ext cx="3611563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2388" y="-76200"/>
            <a:ext cx="9072562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0864" rIns="90000" bIns="45000" anchor="ctr"/>
          <a:lstStyle/>
          <a:p>
            <a:pPr algn="ctr" defTabSz="449263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s-ES" altLang="es-UY" sz="2400" b="1" dirty="0">
                <a:solidFill>
                  <a:srgbClr val="FF9900"/>
                </a:solidFill>
                <a:latin typeface="Tahoma" pitchFamily="34" charset="0"/>
              </a:rPr>
              <a:t>Acumulados previstos próximos </a:t>
            </a:r>
            <a:r>
              <a:rPr lang="es-ES" altLang="es-UY" sz="2400" b="1" dirty="0" smtClean="0">
                <a:solidFill>
                  <a:srgbClr val="FF9900"/>
                </a:solidFill>
                <a:latin typeface="Tahoma" pitchFamily="34" charset="0"/>
              </a:rPr>
              <a:t>días (5 días CPTEC y 7 días INMET</a:t>
            </a:r>
            <a:r>
              <a:rPr lang="es-ES" altLang="es-UY" sz="2400" b="1" dirty="0">
                <a:solidFill>
                  <a:srgbClr val="FF99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0178" name="3 Marcador de texto"/>
          <p:cNvSpPr>
            <a:spLocks/>
          </p:cNvSpPr>
          <p:nvPr/>
        </p:nvSpPr>
        <p:spPr bwMode="auto">
          <a:xfrm>
            <a:off x="381000" y="1085850"/>
            <a:ext cx="44529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2416" rIns="0" bIns="0" anchor="b"/>
          <a:lstStyle/>
          <a:p>
            <a:pPr algn="ctr" defTabSz="449263" eaLnBrk="0" hangingPunct="0">
              <a:spcBef>
                <a:spcPct val="20000"/>
              </a:spcBef>
            </a:pPr>
            <a:r>
              <a:rPr lang="es-UY" sz="2000" b="1">
                <a:solidFill>
                  <a:schemeClr val="accent2"/>
                </a:solidFill>
                <a:latin typeface="Tahoma" pitchFamily="34" charset="0"/>
              </a:rPr>
              <a:t>INMET		</a:t>
            </a:r>
          </a:p>
        </p:txBody>
      </p:sp>
      <p:sp>
        <p:nvSpPr>
          <p:cNvPr id="50179" name="5 Marcador de texto"/>
          <p:cNvSpPr>
            <a:spLocks/>
          </p:cNvSpPr>
          <p:nvPr/>
        </p:nvSpPr>
        <p:spPr bwMode="auto">
          <a:xfrm>
            <a:off x="4687888" y="1047750"/>
            <a:ext cx="4456112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2416" rIns="0" bIns="0" anchor="b"/>
          <a:lstStyle/>
          <a:p>
            <a:pPr algn="ctr" defTabSz="449263" eaLnBrk="0" hangingPunct="0">
              <a:spcBef>
                <a:spcPct val="20000"/>
              </a:spcBef>
            </a:pPr>
            <a:r>
              <a:rPr lang="es-UY" sz="2000" b="1">
                <a:solidFill>
                  <a:schemeClr val="accent2"/>
                </a:solidFill>
                <a:latin typeface="Tahoma" pitchFamily="34" charset="0"/>
              </a:rPr>
              <a:t>CPTEC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1" y="1887983"/>
            <a:ext cx="3784599" cy="45732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3695"/>
            <a:ext cx="3784599" cy="46018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733550"/>
            <a:ext cx="5934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342AE6-B822-4D35-BD5A-3CAC8C382C7F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2226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1D2B183-5D40-47ED-8E40-907645A3A477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52227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5E9FF9-7789-414B-A8E0-EE44EF309E33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2015-11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dirty="0" smtClean="0"/>
              <a:t>Clase hidrológica, calculada con aportes sin lluvias previstas</a:t>
            </a:r>
            <a:endParaRPr lang="es-ES" sz="2800" dirty="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 5 por 4 semanas 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Stock 8 (81.00 m a 79.44 m) cota inicio semana de 78.7 m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Aplica CAR 98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1638"/>
            <a:ext cx="8229600" cy="50193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8CB8F4-FB07-41D0-8A4B-415D89B56D2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571668D-1EFE-4039-8B31-12BCD42982EF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5CC114-6AA8-45A6-93D5-E5422E8D6313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325" y="1219200"/>
            <a:ext cx="2817813" cy="19050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99683"/>
            <a:ext cx="4629150" cy="309164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943600" cy="31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8686800" cy="41926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Opergen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aportes sin considerar lluvias previstas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8305800" cy="50975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sz="2800" dirty="0" smtClean="0"/>
              <a:t>Caso libre, con aportes calculados sin lluvias previstas (hidrógrafos miércoles)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02230" cy="4419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94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250" y="228600"/>
            <a:ext cx="9067800" cy="609600"/>
          </a:xfrm>
        </p:spPr>
        <p:txBody>
          <a:bodyPr/>
          <a:lstStyle/>
          <a:p>
            <a:r>
              <a:rPr lang="es-UY" dirty="0" smtClean="0"/>
              <a:t>Ídem anterior pero con motores forzados</a:t>
            </a:r>
            <a:endParaRPr lang="es-UY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76324"/>
            <a:ext cx="8763000" cy="44504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94473"/>
      </p:ext>
    </p:extLst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21471" cy="66214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19627"/>
      </p:ext>
    </p:extLst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D60D50-0AD0-405A-85CD-FBCA5E4D40F8}" type="slidenum">
              <a:rPr lang="es-ES">
                <a:solidFill>
                  <a:srgbClr val="FFFFFF"/>
                </a:solidFill>
              </a:rPr>
              <a:pPr algn="r"/>
              <a:t>3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7CAB38-6CE5-4CD5-B605-845520E1BCBF}" type="datetime1">
              <a:rPr lang="es-ES">
                <a:solidFill>
                  <a:srgbClr val="FFFFFF"/>
                </a:solidFill>
              </a:rPr>
              <a:pPr/>
              <a:t>13/03/2015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DA2D05-DAD9-45B9-8238-35A1FE32DA79}" type="slidenum">
              <a:rPr lang="es-ES">
                <a:solidFill>
                  <a:srgbClr val="FFFFFF"/>
                </a:solidFill>
              </a:rPr>
              <a:pPr algn="r"/>
              <a:t>3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15888"/>
            <a:ext cx="10134600" cy="647700"/>
          </a:xfrm>
        </p:spPr>
        <p:txBody>
          <a:bodyPr/>
          <a:lstStyle/>
          <a:p>
            <a:r>
              <a:rPr lang="es-UY" sz="2800" dirty="0" smtClean="0"/>
              <a:t>Resumen general de la semana </a:t>
            </a:r>
            <a:br>
              <a:rPr lang="es-UY" sz="2800" dirty="0" smtClean="0"/>
            </a:br>
            <a:r>
              <a:rPr lang="es-UY" sz="2800" dirty="0" smtClean="0"/>
              <a:t>10/15 </a:t>
            </a:r>
            <a:endParaRPr lang="es-ES" sz="2800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" y="1371600"/>
            <a:ext cx="8886825" cy="45720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semana el despacho ha sido básicamente hidráulico. Siendo necesario despachar unidades térmicas para suministrar el pico de la tarde.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No se produjeron precipitaciones.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Térmicas informo indisponibilidad de 5ta y 6ta unidad de Central Batlle, previendo que 5ta unidad pueda continuar con las pruebas a partir del próximo lunes y 6ta unidad permanezca en reparación por dos semanas más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La demanda ha sido superior a la prevista, en particular debido a un aumento de las temperaturas reales respecto a las previstas. Así mismos las presentes temperaturas son atípicas para el mes de marzo.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CAMMESA ha consultado reiteradamente por disponibilidad de térmico para apoyar durante el pico debido a un aumento significativo de la demanda y a indisponibilidades fortuitas y programadas.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s-UY" dirty="0" smtClean="0"/>
              <a:t>Caso 11- libre con aportes sin lluvias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484337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65335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s-UY" dirty="0" smtClean="0"/>
              <a:t>Ídem anterior pero con solamente Motores de CB disponibles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9033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45542"/>
      </p:ext>
    </p:extLst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53400" cy="65335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200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Ídem caso 2 pero con ESHI 6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8" y="990600"/>
            <a:ext cx="8727574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29200" y="1143000"/>
            <a:ext cx="914400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dirty="0" smtClean="0"/>
              <a:t>H= +0,88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639289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6015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82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Mensual</a:t>
            </a:r>
            <a:endParaRPr lang="es-UY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69673" cy="49942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59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7809F9-6175-425E-B659-9D84698C896D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553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42E82E0-8D9B-4AAA-8A7C-0653259F61E7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6553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A0D9C4-2111-4A86-A76A-2B37428D9F05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11/15: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r>
              <a:rPr lang="es-UY" dirty="0" smtClean="0"/>
              <a:t>(jueves)</a:t>
            </a:r>
            <a:endParaRPr lang="es-ES" sz="1800" dirty="0" smtClean="0"/>
          </a:p>
        </p:txBody>
      </p: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3696"/>
            <a:ext cx="8783638" cy="28078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60787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algn="ctr"/>
            <a:r>
              <a:rPr lang="es-UY" sz="2800" dirty="0" smtClean="0"/>
              <a:t>Perspectivas para la semana próxima N° 11/15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371600"/>
            <a:ext cx="8553450" cy="5867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 la fecha no existen previsiones de precipitaciones para ninguna de las cuencas.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Las unidades turbo vapor quedaron indisponibles.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La 5° unidad de CB podrá quedar disponible el lunes mientras que la fecha de fin de indisponibilidad de la 6° unidad se prevé para el 3 de abril.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Las previsiones de temperaturas indican nuevamente temperaturas cercanas a los 30 °C las que son altas para la época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CTM se comunicó para solicitar puedan quedar 3 unidades indisponibles durante abril puesto que la unidad 3 sigue con atrasos.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1" y="761999"/>
            <a:ext cx="8447139" cy="572084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s-UY" smtClean="0"/>
              <a:t>Programa de principales trabajos en la red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14070" cy="37433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pPr algn="l"/>
            <a:r>
              <a:rPr lang="es-UY" dirty="0" smtClean="0"/>
              <a:t>MODELOS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525" y="533400"/>
            <a:ext cx="8915400" cy="4495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CPC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Caso libre no despacha térmico obteniendo cotas de 34.0 m vistos en Salto Grande y 37.85m en Palmar despachando Terra a pleno.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b="1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sz="1800" b="1" dirty="0">
                <a:latin typeface="Calibri"/>
                <a:ea typeface="Times New Roman"/>
                <a:cs typeface="Arial"/>
              </a:rPr>
              <a:t> 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Caso libre despacha a pleno Motores de CB,  PTA no a pleno (107 MW medios) y obtiene cotas de 35.19 m vistos en SG y 37.64 m en Palmar despachando Terra 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pleno y vierte en esta central.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Caso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idéntico al caso 1 pero con todo el térmico indisponible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ex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cepto motores. Despacha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 pleno Motores de CB y obtiene cotas de 34.30 m vistos en SG y 37.51 m en Palmar despachando Terra 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pleno y vierte en esta central.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Siendo el costo total del despacho 199.8 millones de dólares contra 199 millones del caso 1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Caso libre pero con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ESHY 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6, despacha a pleno Motores de CB y sobre el final de la semana PTA (2 MW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medios, horizonte de 7 días) 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y obtiene cotas de 34.30 m vistos en SG y 37.51 m en Palmar despachando Terra a pleno.</a:t>
            </a:r>
            <a:endParaRPr lang="es-UY" sz="18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Caso libre pero con ESHI 6 y horizonte de optimización y simulación de 10 días, despacha a pleno Motores de CB y sobre el final de la semana PTA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(2 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MW medios) y obtiene cotas de 34.33 m vistos en SG y 37.51 m en Palmar despachando Terra a pleno.</a:t>
            </a:r>
            <a:endParaRPr lang="es-UY" sz="18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UY" sz="1800" b="1" dirty="0" smtClean="0">
                <a:latin typeface="Calibri"/>
                <a:ea typeface="Times New Roman"/>
                <a:cs typeface="Arial"/>
              </a:rPr>
              <a:t>Mensual, </a:t>
            </a:r>
            <a:r>
              <a:rPr lang="es-UY" sz="1800" dirty="0" smtClean="0">
                <a:latin typeface="Calibri"/>
                <a:ea typeface="Times New Roman"/>
                <a:cs typeface="Arial"/>
              </a:rPr>
              <a:t>no aporta información relevante mas que la necesidad de despachar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UY" sz="1800" dirty="0" smtClean="0">
                <a:latin typeface="Calibri"/>
                <a:ea typeface="Times New Roman"/>
                <a:cs typeface="Arial"/>
              </a:rPr>
              <a:t> PTA en un escenario con aportes en SG con 90 % de confianza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10179693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(viernes)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763000" cy="4267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En vista que de lo antes expuesto se propone el siguiente despacho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sz="2400" dirty="0">
                <a:latin typeface="Calibri"/>
                <a:ea typeface="Times New Roman"/>
                <a:cs typeface="Arial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a pleno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Motores de Central Batlle a pleno.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Palmar hasta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pleno.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Salto cierra la demanda.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Térmico de ser necesario para picos de potencia.</a:t>
            </a:r>
            <a:endParaRPr lang="es-UY" sz="20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BCD743-953F-4714-821F-9F15FC819D5B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118364F-29B4-4585-897F-EDB8AE73648B}" type="datetime1">
              <a:rPr lang="es-ES"/>
              <a:pPr/>
              <a:t>13/03/2015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3E4C9-CCCE-4C70-A5F8-6476C35797B0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s-UY" smtClean="0"/>
              <a:t>Datos globales semanales</a:t>
            </a:r>
            <a:br>
              <a:rPr lang="es-UY" smtClean="0"/>
            </a:br>
            <a:r>
              <a:rPr lang="es-UY" smtClean="0"/>
              <a:t>(jueves)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78764" cy="2514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s-ES" sz="2000" smtClean="0"/>
              <a:t>Comparación previsto-ejecutado suministro de la demanda </a:t>
            </a:r>
            <a:r>
              <a:rPr lang="es-ES" sz="2800" smtClean="0"/>
              <a:t/>
            </a:r>
            <a:br>
              <a:rPr lang="es-ES" sz="2800" smtClean="0"/>
            </a:br>
            <a:endParaRPr lang="es-UY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04820"/>
            <a:ext cx="4583403" cy="610894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0550"/>
            <a:ext cx="2286000" cy="61232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167194</TotalTime>
  <Words>751</Words>
  <Application>Microsoft Office PowerPoint</Application>
  <PresentationFormat>Presentación en pantalla (4:3)</PresentationFormat>
  <Paragraphs>96</Paragraphs>
  <Slides>41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Presentación en blanco</vt:lpstr>
      <vt:lpstr>Diseño personalizado</vt:lpstr>
      <vt:lpstr>Resultados de la semana en curso  y  programación de la semana 11 de 2015      V1  </vt:lpstr>
      <vt:lpstr>Resultados de la semana en curso: Comentarios generales</vt:lpstr>
      <vt:lpstr>Resumen general de la semana  10/15 </vt:lpstr>
      <vt:lpstr>Perspectivas para la semana próxima N° 11/15</vt:lpstr>
      <vt:lpstr>MODELOS</vt:lpstr>
      <vt:lpstr>DESPACHO PROPUESTO (viernes) </vt:lpstr>
      <vt:lpstr>Resultados de la semana en curso: Comparación ejecutado-programado .  </vt:lpstr>
      <vt:lpstr>Datos globales semanales (jueves)</vt:lpstr>
      <vt:lpstr>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</vt:lpstr>
      <vt:lpstr>Presentación de PowerPoint</vt:lpstr>
      <vt:lpstr>Previsión aportes Salto Grande (Fuente CTM, viernes)</vt:lpstr>
      <vt:lpstr>Programación semanal 2015-11 </vt:lpstr>
      <vt:lpstr>Clase hidrológica, calculada con aportes sin lluvias previstas</vt:lpstr>
      <vt:lpstr>COSTO GENERACIÓN TÉRMICA</vt:lpstr>
      <vt:lpstr>PREVISIÓN DE MANTENIMIENTOS</vt:lpstr>
      <vt:lpstr>MODELOS</vt:lpstr>
      <vt:lpstr>Opergen</vt:lpstr>
      <vt:lpstr>Mediano plazo, aportes sin considerar lluvias previstas</vt:lpstr>
      <vt:lpstr>Caso libre, con aportes calculados sin lluvias previstas (hidrógrafos miércoles)</vt:lpstr>
      <vt:lpstr>Presentación de PowerPoint</vt:lpstr>
      <vt:lpstr>Ídem anterior pero con motores forzados</vt:lpstr>
      <vt:lpstr>Presentación de PowerPoint</vt:lpstr>
      <vt:lpstr>SIMSEE</vt:lpstr>
      <vt:lpstr>Caso 11- libre con aportes sin lluvias</vt:lpstr>
      <vt:lpstr>Presentación de PowerPoint</vt:lpstr>
      <vt:lpstr>Ídem anterior pero con solamente Motores de CB disponibles</vt:lpstr>
      <vt:lpstr>Presentación de PowerPoint</vt:lpstr>
      <vt:lpstr>Ídem caso 2 pero con ESHI 6</vt:lpstr>
      <vt:lpstr>Presentación de PowerPoint</vt:lpstr>
      <vt:lpstr>Mensual</vt:lpstr>
      <vt:lpstr>Programa de generación de la semana 11/15:  </vt:lpstr>
      <vt:lpstr>Programa semanal (jueves)</vt:lpstr>
      <vt:lpstr>Programa semanal </vt:lpstr>
      <vt:lpstr>Programa semanal </vt:lpstr>
      <vt:lpstr>Programa de 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pvogel</cp:lastModifiedBy>
  <cp:revision>3114</cp:revision>
  <dcterms:created xsi:type="dcterms:W3CDTF">2010-01-29T12:03:38Z</dcterms:created>
  <dcterms:modified xsi:type="dcterms:W3CDTF">2015-03-13T13:28:10Z</dcterms:modified>
</cp:coreProperties>
</file>